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6"/>
  </p:notesMasterIdLst>
  <p:sldIdLst>
    <p:sldId id="256" r:id="rId2"/>
    <p:sldId id="257" r:id="rId3"/>
    <p:sldId id="259" r:id="rId4"/>
    <p:sldId id="258" r:id="rId5"/>
    <p:sldId id="260" r:id="rId6"/>
    <p:sldId id="262" r:id="rId7"/>
    <p:sldId id="263" r:id="rId8"/>
    <p:sldId id="264" r:id="rId9"/>
    <p:sldId id="261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322" r:id="rId20"/>
    <p:sldId id="274" r:id="rId21"/>
    <p:sldId id="339" r:id="rId22"/>
    <p:sldId id="275" r:id="rId23"/>
    <p:sldId id="276" r:id="rId24"/>
    <p:sldId id="277" r:id="rId25"/>
    <p:sldId id="278" r:id="rId26"/>
    <p:sldId id="279" r:id="rId27"/>
    <p:sldId id="332" r:id="rId28"/>
    <p:sldId id="333" r:id="rId29"/>
    <p:sldId id="334" r:id="rId30"/>
    <p:sldId id="335" r:id="rId31"/>
    <p:sldId id="280" r:id="rId32"/>
    <p:sldId id="281" r:id="rId33"/>
    <p:sldId id="340" r:id="rId34"/>
    <p:sldId id="282" r:id="rId35"/>
    <p:sldId id="283" r:id="rId36"/>
    <p:sldId id="284" r:id="rId37"/>
    <p:sldId id="285" r:id="rId38"/>
    <p:sldId id="286" r:id="rId39"/>
    <p:sldId id="287" r:id="rId40"/>
    <p:sldId id="291" r:id="rId41"/>
    <p:sldId id="292" r:id="rId42"/>
    <p:sldId id="293" r:id="rId43"/>
    <p:sldId id="294" r:id="rId44"/>
    <p:sldId id="308" r:id="rId45"/>
    <p:sldId id="310" r:id="rId46"/>
    <p:sldId id="309" r:id="rId47"/>
    <p:sldId id="311" r:id="rId48"/>
    <p:sldId id="312" r:id="rId49"/>
    <p:sldId id="313" r:id="rId50"/>
    <p:sldId id="314" r:id="rId51"/>
    <p:sldId id="315" r:id="rId52"/>
    <p:sldId id="336" r:id="rId53"/>
    <p:sldId id="337" r:id="rId54"/>
    <p:sldId id="338" r:id="rId55"/>
    <p:sldId id="317" r:id="rId56"/>
    <p:sldId id="318" r:id="rId57"/>
    <p:sldId id="302" r:id="rId58"/>
    <p:sldId id="303" r:id="rId59"/>
    <p:sldId id="304" r:id="rId60"/>
    <p:sldId id="305" r:id="rId61"/>
    <p:sldId id="323" r:id="rId62"/>
    <p:sldId id="319" r:id="rId63"/>
    <p:sldId id="327" r:id="rId64"/>
    <p:sldId id="328" r:id="rId65"/>
    <p:sldId id="329" r:id="rId66"/>
    <p:sldId id="330" r:id="rId67"/>
    <p:sldId id="331" r:id="rId68"/>
    <p:sldId id="306" r:id="rId69"/>
    <p:sldId id="289" r:id="rId70"/>
    <p:sldId id="324" r:id="rId71"/>
    <p:sldId id="325" r:id="rId72"/>
    <p:sldId id="326" r:id="rId73"/>
    <p:sldId id="307" r:id="rId74"/>
    <p:sldId id="290" r:id="rId7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E3DA"/>
    <a:srgbClr val="0432FF"/>
    <a:srgbClr val="9452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422"/>
    <p:restoredTop sz="92479"/>
  </p:normalViewPr>
  <p:slideViewPr>
    <p:cSldViewPr snapToGrid="0" snapToObjects="1">
      <p:cViewPr varScale="1">
        <p:scale>
          <a:sx n="122" d="100"/>
          <a:sy n="122" d="100"/>
        </p:scale>
        <p:origin x="1736" y="20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A044D0-3B0D-0645-8292-03132F3EE40A}" type="datetimeFigureOut">
              <a:rPr lang="en-US" smtClean="0"/>
              <a:t>12/21/21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D18D13-D063-F345-9027-B236F545F4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2571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CD149-DDFE-4D4A-A45A-BD4234AC5104}" type="datetime1">
              <a:rPr lang="en-US" altLang="zh-TW" smtClean="0"/>
              <a:pPr/>
              <a:t>12/21/21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D5943-2925-4CAB-B7C3-42B194CF339A}" type="datetime1">
              <a:rPr lang="en-US" altLang="zh-TW" smtClean="0"/>
              <a:pPr/>
              <a:t>12/21/21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A8B9E-AEC8-4BD4-96A6-5A03291BF3EC}" type="datetime1">
              <a:rPr lang="en-US" altLang="zh-TW" smtClean="0"/>
              <a:pPr/>
              <a:t>12/21/21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13B59-6E60-4B88-BE39-34DD2E63E1C4}" type="datetime1">
              <a:rPr lang="en-US" altLang="zh-TW" smtClean="0"/>
              <a:pPr/>
              <a:t>12/21/21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F8CA6-ADF5-42C5-8A75-1DD9109D9FFA}" type="datetime1">
              <a:rPr lang="en-US" altLang="zh-TW" smtClean="0"/>
              <a:pPr/>
              <a:t>12/21/21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8AA4C-71A9-467D-A14E-560DE185FB47}" type="datetime1">
              <a:rPr lang="en-US" altLang="zh-TW" smtClean="0"/>
              <a:pPr/>
              <a:t>12/21/21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F504B-9F72-4F16-B57B-0A8498D3B814}" type="datetime1">
              <a:rPr lang="en-US" altLang="zh-TW" smtClean="0"/>
              <a:pPr/>
              <a:t>12/21/21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78E94-349A-4B34-AC1F-69D33844B90A}" type="datetime1">
              <a:rPr lang="en-US" altLang="zh-TW" smtClean="0"/>
              <a:pPr/>
              <a:t>12/21/21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A6E460-0806-46C4-AAB3-F43E18A737D5}" type="datetime1">
              <a:rPr lang="en-US" altLang="zh-TW" smtClean="0"/>
              <a:pPr/>
              <a:t>12/21/21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536B3C-592D-4771-AD3E-85661A257893}" type="datetime1">
              <a:rPr lang="en-US" altLang="zh-TW" smtClean="0"/>
              <a:pPr/>
              <a:t>12/21/21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F0691-7037-49DF-8DE7-4D3568859AF6}" type="datetime1">
              <a:rPr lang="en-US" altLang="zh-TW" smtClean="0"/>
              <a:pPr/>
              <a:t>12/21/21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46AD64-6A9C-416D-B1D6-32E973C319F6}" type="datetime1">
              <a:rPr lang="en-US" altLang="zh-TW" smtClean="0"/>
              <a:pPr/>
              <a:t>12/21/21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B5383D-9AEA-4E07-9684-88A004FCDD81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ctr" defTabSz="914400" rtl="0" eaLnBrk="1" latinLnBrk="0" hangingPunct="1"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hyperlink" Target="http://image-net.org/about-stats" TargetMode="Externa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coinmonks/paper-review-of-googlenet-inception-v1-winner-of-ilsvlc-2014-image-classification-c2b3565a64e7" TargetMode="External"/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0.png"/><Relationship Id="rId2" Type="http://schemas.openxmlformats.org/officeDocument/2006/relationships/image" Target="../media/image4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tiff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tiff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tiff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Convolutional neural network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Hung-Hsuan Chen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CD149-DDFE-4D4A-A45A-BD4234AC5104}" type="datetime1">
              <a:rPr lang="en-US" altLang="zh-TW" smtClean="0"/>
              <a:pPr/>
              <a:t>12/21/21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85800" y="5638800"/>
            <a:ext cx="4648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Many slides are taken from Fei-Fei Li @Stanford</a:t>
            </a:r>
          </a:p>
        </p:txBody>
      </p:sp>
    </p:spTree>
    <p:extLst>
      <p:ext uri="{BB962C8B-B14F-4D97-AF65-F5344CB8AC3E}">
        <p14:creationId xmlns:p14="http://schemas.microsoft.com/office/powerpoint/2010/main" val="528614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13B59-6E60-4B88-BE39-34DD2E63E1C4}" type="datetime1">
              <a:rPr lang="en-US" altLang="zh-TW" smtClean="0"/>
              <a:pPr/>
              <a:t>12/21/21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090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214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13B59-6E60-4B88-BE39-34DD2E63E1C4}" type="datetime1">
              <a:rPr lang="en-US" altLang="zh-TW" smtClean="0"/>
              <a:pPr/>
              <a:t>12/21/21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0900"/>
            <a:ext cx="9144000" cy="51435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D613F62-049B-134D-9927-B6198BFBECE4}"/>
              </a:ext>
            </a:extLst>
          </p:cNvPr>
          <p:cNvSpPr/>
          <p:nvPr/>
        </p:nvSpPr>
        <p:spPr>
          <a:xfrm>
            <a:off x="6316717" y="588579"/>
            <a:ext cx="2672905" cy="134709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432FF"/>
                </a:solidFill>
              </a:rPr>
              <a:t>This is called a “</a:t>
            </a:r>
            <a:r>
              <a:rPr lang="en-US" sz="2000" b="1" dirty="0">
                <a:solidFill>
                  <a:srgbClr val="FF0000"/>
                </a:solidFill>
              </a:rPr>
              <a:t>Convolution map</a:t>
            </a:r>
            <a:r>
              <a:rPr lang="en-US" sz="2000" b="1" dirty="0">
                <a:solidFill>
                  <a:srgbClr val="0432FF"/>
                </a:solidFill>
              </a:rPr>
              <a:t>” a.k.a. “</a:t>
            </a:r>
            <a:r>
              <a:rPr lang="en-US" sz="2000" b="1" dirty="0">
                <a:solidFill>
                  <a:srgbClr val="FF0000"/>
                </a:solidFill>
              </a:rPr>
              <a:t>feature map</a:t>
            </a:r>
            <a:r>
              <a:rPr lang="en-US" sz="2000" b="1" dirty="0">
                <a:solidFill>
                  <a:srgbClr val="0432FF"/>
                </a:solidFill>
              </a:rPr>
              <a:t>” a.k.a. “</a:t>
            </a:r>
            <a:r>
              <a:rPr lang="en-US" sz="2000" b="1" dirty="0">
                <a:solidFill>
                  <a:srgbClr val="FF0000"/>
                </a:solidFill>
              </a:rPr>
              <a:t>activation map</a:t>
            </a:r>
            <a:r>
              <a:rPr lang="en-US" sz="2000" b="1" dirty="0">
                <a:solidFill>
                  <a:srgbClr val="0432FF"/>
                </a:solidFill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95960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13B59-6E60-4B88-BE39-34DD2E63E1C4}" type="datetime1">
              <a:rPr lang="en-US" altLang="zh-TW" smtClean="0"/>
              <a:pPr/>
              <a:t>12/21/21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0900"/>
            <a:ext cx="9144000" cy="51435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937164" y="983673"/>
            <a:ext cx="235527" cy="360218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657600" y="983670"/>
            <a:ext cx="637309" cy="360218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971309" y="4530443"/>
            <a:ext cx="235527" cy="360218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940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13B59-6E60-4B88-BE39-34DD2E63E1C4}" type="datetime1">
              <a:rPr lang="en-US" altLang="zh-TW" smtClean="0"/>
              <a:pPr/>
              <a:t>12/21/21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0900"/>
            <a:ext cx="9144000" cy="51435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976718" y="3926541"/>
            <a:ext cx="295835" cy="268941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653551" y="4764738"/>
            <a:ext cx="295835" cy="268941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818518" y="4173070"/>
            <a:ext cx="295835" cy="268941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805074" y="3904130"/>
            <a:ext cx="295835" cy="268941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360884" y="4755774"/>
            <a:ext cx="295835" cy="268941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670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13B59-6E60-4B88-BE39-34DD2E63E1C4}" type="datetime1">
              <a:rPr lang="en-US" altLang="zh-TW" smtClean="0"/>
              <a:pPr/>
              <a:t>12/21/21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9540"/>
            <a:ext cx="9144000" cy="4378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34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13B59-6E60-4B88-BE39-34DD2E63E1C4}" type="datetime1">
              <a:rPr lang="en-US" altLang="zh-TW" smtClean="0"/>
              <a:pPr/>
              <a:t>12/21/21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090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987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13B59-6E60-4B88-BE39-34DD2E63E1C4}" type="datetime1">
              <a:rPr lang="en-US" altLang="zh-TW" smtClean="0"/>
              <a:pPr/>
              <a:t>12/21/21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0900"/>
            <a:ext cx="9144000" cy="51435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024946" y="3953435"/>
            <a:ext cx="46618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Stride 2: jump 2 grids at a time</a:t>
            </a:r>
          </a:p>
        </p:txBody>
      </p:sp>
    </p:spTree>
    <p:extLst>
      <p:ext uri="{BB962C8B-B14F-4D97-AF65-F5344CB8AC3E}">
        <p14:creationId xmlns:p14="http://schemas.microsoft.com/office/powerpoint/2010/main" val="647436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13B59-6E60-4B88-BE39-34DD2E63E1C4}" type="datetime1">
              <a:rPr lang="en-US" altLang="zh-TW" smtClean="0"/>
              <a:pPr/>
              <a:t>12/21/21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090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279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13B59-6E60-4B88-BE39-34DD2E63E1C4}" type="datetime1">
              <a:rPr lang="en-US" altLang="zh-TW" smtClean="0"/>
              <a:pPr/>
              <a:t>12/21/21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090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538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8F5FD-15D9-AA48-9E24-6AD1905B08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“Valid” vs “same” padding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08BD3D7-64B4-5449-93FF-C84BAF83CE0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Valid: convolution layer does not use zero padding, may ignore rows at the bottom or columns at right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BDC9E19E-4226-294E-80E6-1C5B3A7C2F27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:r>
                  <a:rPr lang="en-US" dirty="0"/>
                  <a:t>Same: output size is set to # input neurons divided by stride, rounded up</a:t>
                </a:r>
              </a:p>
              <a:p>
                <a:pPr lvl="1"/>
                <a:r>
                  <a:rPr lang="en-US" dirty="0"/>
                  <a:t>E.g., input size 13, stride 5,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output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⌈"/>
                        <m:endChr m:val="⌉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13/5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en-US" dirty="0"/>
                  <a:t>, filter width 6</a:t>
                </a:r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BDC9E19E-4226-294E-80E6-1C5B3A7C2F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2"/>
                <a:stretch>
                  <a:fillRect l="-2508" t="-1401" r="-31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6CA3AA-5AFD-1840-A663-01E153D8BB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13B59-6E60-4B88-BE39-34DD2E63E1C4}" type="datetime1">
              <a:rPr lang="en-US" altLang="zh-TW" smtClean="0"/>
              <a:pPr/>
              <a:t>12/21/21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8A60FA-5B44-F646-8CA6-A961949F41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19</a:t>
            </a:fld>
            <a:endParaRPr lang="en-US"/>
          </a:p>
        </p:txBody>
      </p:sp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E0D28DB2-68B1-5842-BF71-4B620F3C8C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1161022"/>
              </p:ext>
            </p:extLst>
          </p:nvPr>
        </p:nvGraphicFramePr>
        <p:xfrm>
          <a:off x="777834" y="5678016"/>
          <a:ext cx="33904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0800">
                  <a:extLst>
                    <a:ext uri="{9D8B030D-6E8A-4147-A177-3AD203B41FA5}">
                      <a16:colId xmlns:a16="http://schemas.microsoft.com/office/drawing/2014/main" val="2021106791"/>
                    </a:ext>
                  </a:extLst>
                </a:gridCol>
                <a:gridCol w="260800">
                  <a:extLst>
                    <a:ext uri="{9D8B030D-6E8A-4147-A177-3AD203B41FA5}">
                      <a16:colId xmlns:a16="http://schemas.microsoft.com/office/drawing/2014/main" val="2133331708"/>
                    </a:ext>
                  </a:extLst>
                </a:gridCol>
                <a:gridCol w="260800">
                  <a:extLst>
                    <a:ext uri="{9D8B030D-6E8A-4147-A177-3AD203B41FA5}">
                      <a16:colId xmlns:a16="http://schemas.microsoft.com/office/drawing/2014/main" val="785962121"/>
                    </a:ext>
                  </a:extLst>
                </a:gridCol>
                <a:gridCol w="260800">
                  <a:extLst>
                    <a:ext uri="{9D8B030D-6E8A-4147-A177-3AD203B41FA5}">
                      <a16:colId xmlns:a16="http://schemas.microsoft.com/office/drawing/2014/main" val="3308741827"/>
                    </a:ext>
                  </a:extLst>
                </a:gridCol>
                <a:gridCol w="260800">
                  <a:extLst>
                    <a:ext uri="{9D8B030D-6E8A-4147-A177-3AD203B41FA5}">
                      <a16:colId xmlns:a16="http://schemas.microsoft.com/office/drawing/2014/main" val="131885287"/>
                    </a:ext>
                  </a:extLst>
                </a:gridCol>
                <a:gridCol w="260800">
                  <a:extLst>
                    <a:ext uri="{9D8B030D-6E8A-4147-A177-3AD203B41FA5}">
                      <a16:colId xmlns:a16="http://schemas.microsoft.com/office/drawing/2014/main" val="2503729417"/>
                    </a:ext>
                  </a:extLst>
                </a:gridCol>
                <a:gridCol w="260800">
                  <a:extLst>
                    <a:ext uri="{9D8B030D-6E8A-4147-A177-3AD203B41FA5}">
                      <a16:colId xmlns:a16="http://schemas.microsoft.com/office/drawing/2014/main" val="1344404289"/>
                    </a:ext>
                  </a:extLst>
                </a:gridCol>
                <a:gridCol w="260800">
                  <a:extLst>
                    <a:ext uri="{9D8B030D-6E8A-4147-A177-3AD203B41FA5}">
                      <a16:colId xmlns:a16="http://schemas.microsoft.com/office/drawing/2014/main" val="1836754092"/>
                    </a:ext>
                  </a:extLst>
                </a:gridCol>
                <a:gridCol w="260800">
                  <a:extLst>
                    <a:ext uri="{9D8B030D-6E8A-4147-A177-3AD203B41FA5}">
                      <a16:colId xmlns:a16="http://schemas.microsoft.com/office/drawing/2014/main" val="2147652632"/>
                    </a:ext>
                  </a:extLst>
                </a:gridCol>
                <a:gridCol w="260800">
                  <a:extLst>
                    <a:ext uri="{9D8B030D-6E8A-4147-A177-3AD203B41FA5}">
                      <a16:colId xmlns:a16="http://schemas.microsoft.com/office/drawing/2014/main" val="260591061"/>
                    </a:ext>
                  </a:extLst>
                </a:gridCol>
                <a:gridCol w="260800">
                  <a:extLst>
                    <a:ext uri="{9D8B030D-6E8A-4147-A177-3AD203B41FA5}">
                      <a16:colId xmlns:a16="http://schemas.microsoft.com/office/drawing/2014/main" val="290813347"/>
                    </a:ext>
                  </a:extLst>
                </a:gridCol>
                <a:gridCol w="260800">
                  <a:extLst>
                    <a:ext uri="{9D8B030D-6E8A-4147-A177-3AD203B41FA5}">
                      <a16:colId xmlns:a16="http://schemas.microsoft.com/office/drawing/2014/main" val="669633487"/>
                    </a:ext>
                  </a:extLst>
                </a:gridCol>
                <a:gridCol w="260800">
                  <a:extLst>
                    <a:ext uri="{9D8B030D-6E8A-4147-A177-3AD203B41FA5}">
                      <a16:colId xmlns:a16="http://schemas.microsoft.com/office/drawing/2014/main" val="2367525952"/>
                    </a:ext>
                  </a:extLst>
                </a:gridCol>
              </a:tblGrid>
              <a:tr h="33089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538570"/>
                  </a:ext>
                </a:extLst>
              </a:tr>
            </a:tbl>
          </a:graphicData>
        </a:graphic>
      </p:graphicFrame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159A4EB0-8CAA-3E43-938A-282C1E8205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6480410"/>
              </p:ext>
            </p:extLst>
          </p:nvPr>
        </p:nvGraphicFramePr>
        <p:xfrm>
          <a:off x="4754087" y="5676036"/>
          <a:ext cx="42624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6400">
                  <a:extLst>
                    <a:ext uri="{9D8B030D-6E8A-4147-A177-3AD203B41FA5}">
                      <a16:colId xmlns:a16="http://schemas.microsoft.com/office/drawing/2014/main" val="2021106791"/>
                    </a:ext>
                  </a:extLst>
                </a:gridCol>
                <a:gridCol w="266400">
                  <a:extLst>
                    <a:ext uri="{9D8B030D-6E8A-4147-A177-3AD203B41FA5}">
                      <a16:colId xmlns:a16="http://schemas.microsoft.com/office/drawing/2014/main" val="2133331708"/>
                    </a:ext>
                  </a:extLst>
                </a:gridCol>
                <a:gridCol w="266400">
                  <a:extLst>
                    <a:ext uri="{9D8B030D-6E8A-4147-A177-3AD203B41FA5}">
                      <a16:colId xmlns:a16="http://schemas.microsoft.com/office/drawing/2014/main" val="785962121"/>
                    </a:ext>
                  </a:extLst>
                </a:gridCol>
                <a:gridCol w="266400">
                  <a:extLst>
                    <a:ext uri="{9D8B030D-6E8A-4147-A177-3AD203B41FA5}">
                      <a16:colId xmlns:a16="http://schemas.microsoft.com/office/drawing/2014/main" val="3308741827"/>
                    </a:ext>
                  </a:extLst>
                </a:gridCol>
                <a:gridCol w="266400">
                  <a:extLst>
                    <a:ext uri="{9D8B030D-6E8A-4147-A177-3AD203B41FA5}">
                      <a16:colId xmlns:a16="http://schemas.microsoft.com/office/drawing/2014/main" val="131885287"/>
                    </a:ext>
                  </a:extLst>
                </a:gridCol>
                <a:gridCol w="266400">
                  <a:extLst>
                    <a:ext uri="{9D8B030D-6E8A-4147-A177-3AD203B41FA5}">
                      <a16:colId xmlns:a16="http://schemas.microsoft.com/office/drawing/2014/main" val="2503729417"/>
                    </a:ext>
                  </a:extLst>
                </a:gridCol>
                <a:gridCol w="266400">
                  <a:extLst>
                    <a:ext uri="{9D8B030D-6E8A-4147-A177-3AD203B41FA5}">
                      <a16:colId xmlns:a16="http://schemas.microsoft.com/office/drawing/2014/main" val="1344404289"/>
                    </a:ext>
                  </a:extLst>
                </a:gridCol>
                <a:gridCol w="266400">
                  <a:extLst>
                    <a:ext uri="{9D8B030D-6E8A-4147-A177-3AD203B41FA5}">
                      <a16:colId xmlns:a16="http://schemas.microsoft.com/office/drawing/2014/main" val="1836754092"/>
                    </a:ext>
                  </a:extLst>
                </a:gridCol>
                <a:gridCol w="266400">
                  <a:extLst>
                    <a:ext uri="{9D8B030D-6E8A-4147-A177-3AD203B41FA5}">
                      <a16:colId xmlns:a16="http://schemas.microsoft.com/office/drawing/2014/main" val="2147652632"/>
                    </a:ext>
                  </a:extLst>
                </a:gridCol>
                <a:gridCol w="266400">
                  <a:extLst>
                    <a:ext uri="{9D8B030D-6E8A-4147-A177-3AD203B41FA5}">
                      <a16:colId xmlns:a16="http://schemas.microsoft.com/office/drawing/2014/main" val="260591061"/>
                    </a:ext>
                  </a:extLst>
                </a:gridCol>
                <a:gridCol w="266400">
                  <a:extLst>
                    <a:ext uri="{9D8B030D-6E8A-4147-A177-3AD203B41FA5}">
                      <a16:colId xmlns:a16="http://schemas.microsoft.com/office/drawing/2014/main" val="290813347"/>
                    </a:ext>
                  </a:extLst>
                </a:gridCol>
                <a:gridCol w="266400">
                  <a:extLst>
                    <a:ext uri="{9D8B030D-6E8A-4147-A177-3AD203B41FA5}">
                      <a16:colId xmlns:a16="http://schemas.microsoft.com/office/drawing/2014/main" val="669633487"/>
                    </a:ext>
                  </a:extLst>
                </a:gridCol>
                <a:gridCol w="266400">
                  <a:extLst>
                    <a:ext uri="{9D8B030D-6E8A-4147-A177-3AD203B41FA5}">
                      <a16:colId xmlns:a16="http://schemas.microsoft.com/office/drawing/2014/main" val="2367525952"/>
                    </a:ext>
                  </a:extLst>
                </a:gridCol>
                <a:gridCol w="266400">
                  <a:extLst>
                    <a:ext uri="{9D8B030D-6E8A-4147-A177-3AD203B41FA5}">
                      <a16:colId xmlns:a16="http://schemas.microsoft.com/office/drawing/2014/main" val="3639345518"/>
                    </a:ext>
                  </a:extLst>
                </a:gridCol>
                <a:gridCol w="266400">
                  <a:extLst>
                    <a:ext uri="{9D8B030D-6E8A-4147-A177-3AD203B41FA5}">
                      <a16:colId xmlns:a16="http://schemas.microsoft.com/office/drawing/2014/main" val="2155753723"/>
                    </a:ext>
                  </a:extLst>
                </a:gridCol>
                <a:gridCol w="266400">
                  <a:extLst>
                    <a:ext uri="{9D8B030D-6E8A-4147-A177-3AD203B41FA5}">
                      <a16:colId xmlns:a16="http://schemas.microsoft.com/office/drawing/2014/main" val="4174490588"/>
                    </a:ext>
                  </a:extLst>
                </a:gridCol>
              </a:tblGrid>
              <a:tr h="330893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3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538570"/>
                  </a:ext>
                </a:extLst>
              </a:tr>
            </a:tbl>
          </a:graphicData>
        </a:graphic>
      </p:graphicFrame>
      <p:sp>
        <p:nvSpPr>
          <p:cNvPr id="30" name="Right Brace 29">
            <a:extLst>
              <a:ext uri="{FF2B5EF4-FFF2-40B4-BE49-F238E27FC236}">
                <a16:creationId xmlns:a16="http://schemas.microsoft.com/office/drawing/2014/main" id="{7D582EEB-6290-1345-BD2B-532105AC6C79}"/>
              </a:ext>
            </a:extLst>
          </p:cNvPr>
          <p:cNvSpPr/>
          <p:nvPr/>
        </p:nvSpPr>
        <p:spPr>
          <a:xfrm rot="16200000">
            <a:off x="1398319" y="4621803"/>
            <a:ext cx="320634" cy="1561605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1" name="Table 30">
            <a:extLst>
              <a:ext uri="{FF2B5EF4-FFF2-40B4-BE49-F238E27FC236}">
                <a16:creationId xmlns:a16="http://schemas.microsoft.com/office/drawing/2014/main" id="{30FB5277-3A04-D44E-A47F-21E4A418B9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4552399"/>
              </p:ext>
            </p:extLst>
          </p:nvPr>
        </p:nvGraphicFramePr>
        <p:xfrm>
          <a:off x="1405248" y="4737883"/>
          <a:ext cx="2608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0800">
                  <a:extLst>
                    <a:ext uri="{9D8B030D-6E8A-4147-A177-3AD203B41FA5}">
                      <a16:colId xmlns:a16="http://schemas.microsoft.com/office/drawing/2014/main" val="2021106791"/>
                    </a:ext>
                  </a:extLst>
                </a:gridCol>
              </a:tblGrid>
              <a:tr h="33089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538570"/>
                  </a:ext>
                </a:extLst>
              </a:tr>
            </a:tbl>
          </a:graphicData>
        </a:graphic>
      </p:graphicFrame>
      <p:sp>
        <p:nvSpPr>
          <p:cNvPr id="32" name="Right Brace 31">
            <a:extLst>
              <a:ext uri="{FF2B5EF4-FFF2-40B4-BE49-F238E27FC236}">
                <a16:creationId xmlns:a16="http://schemas.microsoft.com/office/drawing/2014/main" id="{C98BA418-063C-654F-B107-720489C04EF1}"/>
              </a:ext>
            </a:extLst>
          </p:cNvPr>
          <p:cNvSpPr/>
          <p:nvPr/>
        </p:nvSpPr>
        <p:spPr>
          <a:xfrm rot="16200000">
            <a:off x="2702624" y="4619827"/>
            <a:ext cx="320634" cy="1561605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3" name="Table 32">
            <a:extLst>
              <a:ext uri="{FF2B5EF4-FFF2-40B4-BE49-F238E27FC236}">
                <a16:creationId xmlns:a16="http://schemas.microsoft.com/office/drawing/2014/main" id="{4E223521-7D08-7542-9CD8-24B9D54E11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3956094"/>
              </p:ext>
            </p:extLst>
          </p:nvPr>
        </p:nvGraphicFramePr>
        <p:xfrm>
          <a:off x="2709553" y="4735907"/>
          <a:ext cx="260800" cy="3657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0800">
                  <a:extLst>
                    <a:ext uri="{9D8B030D-6E8A-4147-A177-3AD203B41FA5}">
                      <a16:colId xmlns:a16="http://schemas.microsoft.com/office/drawing/2014/main" val="2021106791"/>
                    </a:ext>
                  </a:extLst>
                </a:gridCol>
              </a:tblGrid>
              <a:tr h="33089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538570"/>
                  </a:ext>
                </a:extLst>
              </a:tr>
            </a:tbl>
          </a:graphicData>
        </a:graphic>
      </p:graphicFrame>
      <p:sp>
        <p:nvSpPr>
          <p:cNvPr id="34" name="TextBox 33">
            <a:extLst>
              <a:ext uri="{FF2B5EF4-FFF2-40B4-BE49-F238E27FC236}">
                <a16:creationId xmlns:a16="http://schemas.microsoft.com/office/drawing/2014/main" id="{2F298130-8563-F84B-B1D5-970F479BCE2B}"/>
              </a:ext>
            </a:extLst>
          </p:cNvPr>
          <p:cNvSpPr txBox="1"/>
          <p:nvPr/>
        </p:nvSpPr>
        <p:spPr>
          <a:xfrm>
            <a:off x="3453633" y="6234517"/>
            <a:ext cx="9046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ignored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3AF0070D-458F-564B-A78A-A22A4EE3AA8B}"/>
              </a:ext>
            </a:extLst>
          </p:cNvPr>
          <p:cNvCxnSpPr>
            <a:cxnSpLocks/>
            <a:stCxn id="34" idx="0"/>
          </p:cNvCxnSpPr>
          <p:nvPr/>
        </p:nvCxnSpPr>
        <p:spPr>
          <a:xfrm flipV="1">
            <a:off x="3905937" y="6041796"/>
            <a:ext cx="202922" cy="1927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A56E8802-BD59-5D40-B242-1845B0CA9524}"/>
              </a:ext>
            </a:extLst>
          </p:cNvPr>
          <p:cNvCxnSpPr>
            <a:stCxn id="34" idx="0"/>
          </p:cNvCxnSpPr>
          <p:nvPr/>
        </p:nvCxnSpPr>
        <p:spPr>
          <a:xfrm flipH="1" flipV="1">
            <a:off x="3716978" y="6041796"/>
            <a:ext cx="188959" cy="1927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ight Brace 40">
            <a:extLst>
              <a:ext uri="{FF2B5EF4-FFF2-40B4-BE49-F238E27FC236}">
                <a16:creationId xmlns:a16="http://schemas.microsoft.com/office/drawing/2014/main" id="{60F68A63-275D-4E41-AAFB-737F9992455D}"/>
              </a:ext>
            </a:extLst>
          </p:cNvPr>
          <p:cNvSpPr/>
          <p:nvPr/>
        </p:nvSpPr>
        <p:spPr>
          <a:xfrm rot="16200000">
            <a:off x="5398321" y="4619825"/>
            <a:ext cx="320634" cy="1561605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2" name="Table 41">
            <a:extLst>
              <a:ext uri="{FF2B5EF4-FFF2-40B4-BE49-F238E27FC236}">
                <a16:creationId xmlns:a16="http://schemas.microsoft.com/office/drawing/2014/main" id="{07373E02-5C4E-0545-BE8D-1352A58BEA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4547200"/>
              </p:ext>
            </p:extLst>
          </p:nvPr>
        </p:nvGraphicFramePr>
        <p:xfrm>
          <a:off x="5405250" y="4735905"/>
          <a:ext cx="2608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0800">
                  <a:extLst>
                    <a:ext uri="{9D8B030D-6E8A-4147-A177-3AD203B41FA5}">
                      <a16:colId xmlns:a16="http://schemas.microsoft.com/office/drawing/2014/main" val="2021106791"/>
                    </a:ext>
                  </a:extLst>
                </a:gridCol>
              </a:tblGrid>
              <a:tr h="33089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538570"/>
                  </a:ext>
                </a:extLst>
              </a:tr>
            </a:tbl>
          </a:graphicData>
        </a:graphic>
      </p:graphicFrame>
      <p:sp>
        <p:nvSpPr>
          <p:cNvPr id="43" name="Right Brace 42">
            <a:extLst>
              <a:ext uri="{FF2B5EF4-FFF2-40B4-BE49-F238E27FC236}">
                <a16:creationId xmlns:a16="http://schemas.microsoft.com/office/drawing/2014/main" id="{5F67D287-58F0-9A46-B956-F45E4C6F180A}"/>
              </a:ext>
            </a:extLst>
          </p:cNvPr>
          <p:cNvSpPr/>
          <p:nvPr/>
        </p:nvSpPr>
        <p:spPr>
          <a:xfrm rot="16200000">
            <a:off x="6702626" y="4617849"/>
            <a:ext cx="320634" cy="1561605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4" name="Table 43">
            <a:extLst>
              <a:ext uri="{FF2B5EF4-FFF2-40B4-BE49-F238E27FC236}">
                <a16:creationId xmlns:a16="http://schemas.microsoft.com/office/drawing/2014/main" id="{D3ABD772-D177-1748-88B7-23A0D024F3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5845880"/>
              </p:ext>
            </p:extLst>
          </p:nvPr>
        </p:nvGraphicFramePr>
        <p:xfrm>
          <a:off x="6709555" y="4733929"/>
          <a:ext cx="260800" cy="3657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0800">
                  <a:extLst>
                    <a:ext uri="{9D8B030D-6E8A-4147-A177-3AD203B41FA5}">
                      <a16:colId xmlns:a16="http://schemas.microsoft.com/office/drawing/2014/main" val="2021106791"/>
                    </a:ext>
                  </a:extLst>
                </a:gridCol>
              </a:tblGrid>
              <a:tr h="33089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538570"/>
                  </a:ext>
                </a:extLst>
              </a:tr>
            </a:tbl>
          </a:graphicData>
        </a:graphic>
      </p:graphicFrame>
      <p:sp>
        <p:nvSpPr>
          <p:cNvPr id="45" name="Right Brace 44">
            <a:extLst>
              <a:ext uri="{FF2B5EF4-FFF2-40B4-BE49-F238E27FC236}">
                <a16:creationId xmlns:a16="http://schemas.microsoft.com/office/drawing/2014/main" id="{127A768A-1312-0B48-A423-D2DB31D6DE55}"/>
              </a:ext>
            </a:extLst>
          </p:cNvPr>
          <p:cNvSpPr/>
          <p:nvPr/>
        </p:nvSpPr>
        <p:spPr>
          <a:xfrm rot="16200000">
            <a:off x="8042559" y="4615870"/>
            <a:ext cx="320634" cy="1561605"/>
          </a:xfrm>
          <a:prstGeom prst="rightBrac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6" name="Table 45">
            <a:extLst>
              <a:ext uri="{FF2B5EF4-FFF2-40B4-BE49-F238E27FC236}">
                <a16:creationId xmlns:a16="http://schemas.microsoft.com/office/drawing/2014/main" id="{A0CB6159-C7CE-4847-B467-A8D62AEF2E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408960"/>
              </p:ext>
            </p:extLst>
          </p:nvPr>
        </p:nvGraphicFramePr>
        <p:xfrm>
          <a:off x="8049488" y="4731950"/>
          <a:ext cx="260800" cy="36576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60800">
                  <a:extLst>
                    <a:ext uri="{9D8B030D-6E8A-4147-A177-3AD203B41FA5}">
                      <a16:colId xmlns:a16="http://schemas.microsoft.com/office/drawing/2014/main" val="2021106791"/>
                    </a:ext>
                  </a:extLst>
                </a:gridCol>
              </a:tblGrid>
              <a:tr h="33089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538570"/>
                  </a:ext>
                </a:extLst>
              </a:tr>
            </a:tbl>
          </a:graphicData>
        </a:graphic>
      </p:graphicFrame>
      <p:sp>
        <p:nvSpPr>
          <p:cNvPr id="47" name="TextBox 46">
            <a:extLst>
              <a:ext uri="{FF2B5EF4-FFF2-40B4-BE49-F238E27FC236}">
                <a16:creationId xmlns:a16="http://schemas.microsoft.com/office/drawing/2014/main" id="{549A6A42-5217-4642-B969-368EDE3F3374}"/>
              </a:ext>
            </a:extLst>
          </p:cNvPr>
          <p:cNvSpPr txBox="1"/>
          <p:nvPr/>
        </p:nvSpPr>
        <p:spPr>
          <a:xfrm>
            <a:off x="6408611" y="6244415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padding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0468EC91-B92C-FB4B-A606-1C77473A22EA}"/>
              </a:ext>
            </a:extLst>
          </p:cNvPr>
          <p:cNvCxnSpPr>
            <a:stCxn id="47" idx="1"/>
          </p:cNvCxnSpPr>
          <p:nvPr/>
        </p:nvCxnSpPr>
        <p:spPr>
          <a:xfrm flipH="1" flipV="1">
            <a:off x="4892634" y="6056591"/>
            <a:ext cx="1515977" cy="3724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98AAEA2D-8F71-9949-BBF7-9B542BDFB911}"/>
              </a:ext>
            </a:extLst>
          </p:cNvPr>
          <p:cNvCxnSpPr>
            <a:stCxn id="47" idx="3"/>
          </p:cNvCxnSpPr>
          <p:nvPr/>
        </p:nvCxnSpPr>
        <p:spPr>
          <a:xfrm flipV="1">
            <a:off x="7353100" y="6097195"/>
            <a:ext cx="1220884" cy="3318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2B78CFEE-BBE4-1144-A1B6-0C8FB18D69F5}"/>
              </a:ext>
            </a:extLst>
          </p:cNvPr>
          <p:cNvCxnSpPr>
            <a:stCxn id="47" idx="3"/>
          </p:cNvCxnSpPr>
          <p:nvPr/>
        </p:nvCxnSpPr>
        <p:spPr>
          <a:xfrm flipV="1">
            <a:off x="7353100" y="6134440"/>
            <a:ext cx="1515977" cy="2946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8130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Convolutional Neural Network (CNN)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Widely used in computer vision</a:t>
            </a:r>
          </a:p>
          <a:p>
            <a:pPr lvl="1"/>
            <a:r>
              <a:rPr lang="en-US" dirty="0"/>
              <a:t>Image recognition</a:t>
            </a:r>
          </a:p>
          <a:p>
            <a:pPr lvl="2"/>
            <a:r>
              <a:rPr lang="en-US" dirty="0"/>
              <a:t>Given a photo, name the objects in the photo</a:t>
            </a:r>
          </a:p>
          <a:p>
            <a:r>
              <a:rPr lang="en-US" dirty="0"/>
              <a:t>Its variations are used in other fields</a:t>
            </a:r>
          </a:p>
          <a:p>
            <a:pPr lvl="1"/>
            <a:r>
              <a:rPr lang="en-US" dirty="0"/>
              <a:t>Natural language processing</a:t>
            </a:r>
          </a:p>
          <a:p>
            <a:pPr lvl="1"/>
            <a:r>
              <a:rPr lang="en-US" dirty="0"/>
              <a:t>Signal processing</a:t>
            </a:r>
          </a:p>
          <a:p>
            <a:pPr lvl="1"/>
            <a:r>
              <a:rPr lang="en-US" dirty="0"/>
              <a:t>AlphaGo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13B59-6E60-4B88-BE39-34DD2E63E1C4}" type="datetime1">
              <a:rPr lang="en-US" altLang="zh-TW" smtClean="0"/>
              <a:pPr/>
              <a:t>12/21/21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970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Q: Input volume: 32x32x</a:t>
            </a:r>
            <a:r>
              <a:rPr lang="en-US" dirty="0">
                <a:solidFill>
                  <a:srgbClr val="0070C0"/>
                </a:solidFill>
              </a:rPr>
              <a:t>3</a:t>
            </a:r>
            <a:r>
              <a:rPr lang="en-US" dirty="0"/>
              <a:t>; apply 10 </a:t>
            </a:r>
            <a:r>
              <a:rPr lang="en-US" dirty="0">
                <a:solidFill>
                  <a:srgbClr val="FF0000"/>
                </a:solidFill>
              </a:rPr>
              <a:t>5x5</a:t>
            </a:r>
            <a:r>
              <a:rPr lang="en-US" dirty="0"/>
              <a:t> filters with stride 1 and pad 2</a:t>
            </a:r>
          </a:p>
          <a:p>
            <a:pPr lvl="1"/>
            <a:r>
              <a:rPr lang="en-US" dirty="0"/>
              <a:t>What is the output volume size?</a:t>
            </a:r>
          </a:p>
          <a:p>
            <a:pPr lvl="2"/>
            <a:r>
              <a:rPr lang="en-US" dirty="0"/>
              <a:t>A: (1) for each filter, the output size is 32x32x1; (2) 10 such filters </a:t>
            </a:r>
            <a:r>
              <a:rPr lang="en-US" dirty="0">
                <a:sym typeface="Wingdings"/>
              </a:rPr>
              <a:t> 32 x 32 x 10</a:t>
            </a:r>
          </a:p>
          <a:p>
            <a:pPr lvl="1"/>
            <a:r>
              <a:rPr lang="en-US" dirty="0">
                <a:sym typeface="Wingdings"/>
              </a:rPr>
              <a:t>How many parameters to learn in this layer?</a:t>
            </a:r>
          </a:p>
          <a:p>
            <a:pPr lvl="2"/>
            <a:r>
              <a:rPr lang="en-US" dirty="0">
                <a:sym typeface="Wingdings"/>
              </a:rPr>
              <a:t>A: (1) each filter contains </a:t>
            </a:r>
            <a:r>
              <a:rPr lang="en-US" dirty="0">
                <a:solidFill>
                  <a:srgbClr val="FF0000"/>
                </a:solidFill>
                <a:sym typeface="Wingdings"/>
              </a:rPr>
              <a:t>5x5</a:t>
            </a:r>
            <a:r>
              <a:rPr lang="en-US" dirty="0">
                <a:sym typeface="Wingdings"/>
              </a:rPr>
              <a:t>x</a:t>
            </a:r>
            <a:r>
              <a:rPr lang="en-US" dirty="0">
                <a:solidFill>
                  <a:srgbClr val="0070C0"/>
                </a:solidFill>
                <a:sym typeface="Wingdings"/>
              </a:rPr>
              <a:t>3</a:t>
            </a:r>
            <a:r>
              <a:rPr lang="en-US" dirty="0">
                <a:sym typeface="Wingdings"/>
              </a:rPr>
              <a:t>+1 parameters (the +1 is the bias term); (2) 10 filters  76 x 10 = 760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13B59-6E60-4B88-BE39-34DD2E63E1C4}" type="datetime1">
              <a:rPr lang="en-US" altLang="zh-TW" smtClean="0"/>
              <a:pPr/>
              <a:t>12/21/21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1947" y="37820"/>
            <a:ext cx="1892786" cy="1616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450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ED390D-EE9B-8849-91A6-C77635B4D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39CAC3-BD7D-4447-B333-407A29DD44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the relationship between a kernel and a feature map?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6AE125-2CF0-3341-A85B-52B91CC042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13B59-6E60-4B88-BE39-34DD2E63E1C4}" type="datetime1">
              <a:rPr lang="en-US" altLang="zh-TW" smtClean="0"/>
              <a:pPr/>
              <a:t>12/21/21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ED08CE-B097-814D-AACD-2DB3F6849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6212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13B59-6E60-4B88-BE39-34DD2E63E1C4}" type="datetime1">
              <a:rPr lang="en-US" altLang="zh-TW" smtClean="0"/>
              <a:pPr/>
              <a:t>12/21/21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090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562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13B59-6E60-4B88-BE39-34DD2E63E1C4}" type="datetime1">
              <a:rPr lang="en-US" altLang="zh-TW" smtClean="0"/>
              <a:pPr/>
              <a:t>12/21/21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0900"/>
            <a:ext cx="9144000" cy="514350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860612" y="3119718"/>
            <a:ext cx="1385047" cy="40341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726141" y="3294529"/>
            <a:ext cx="1519518" cy="24204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12694" y="3523129"/>
            <a:ext cx="1532965" cy="44375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954741" y="3536576"/>
            <a:ext cx="1290918" cy="2286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5642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13B59-6E60-4B88-BE39-34DD2E63E1C4}" type="datetime1">
              <a:rPr lang="en-US" altLang="zh-TW" smtClean="0"/>
              <a:pPr/>
              <a:t>12/21/21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090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969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13B59-6E60-4B88-BE39-34DD2E63E1C4}" type="datetime1">
              <a:rPr lang="en-US" altLang="zh-TW" smtClean="0"/>
              <a:pPr/>
              <a:t>12/21/21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25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090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650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13B59-6E60-4B88-BE39-34DD2E63E1C4}" type="datetime1">
              <a:rPr lang="en-US" altLang="zh-TW" smtClean="0"/>
              <a:pPr/>
              <a:t>12/21/21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090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984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CEAA4-DC03-B148-9952-F7769C495E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learn the parameters?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E2B34D-1EC7-6846-9E3F-61D08DAFA5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Compute the “local gradient” for each operator</a:t>
            </a:r>
          </a:p>
          <a:p>
            <a:r>
              <a:rPr lang="en-US" dirty="0"/>
              <a:t>Operators</a:t>
            </a:r>
          </a:p>
          <a:p>
            <a:pPr lvl="1"/>
            <a:r>
              <a:rPr lang="en-US" dirty="0"/>
              <a:t>Convolution </a:t>
            </a:r>
          </a:p>
          <a:p>
            <a:pPr lvl="1"/>
            <a:r>
              <a:rPr lang="en-US" dirty="0"/>
              <a:t>Pooling</a:t>
            </a:r>
          </a:p>
          <a:p>
            <a:pPr lvl="1"/>
            <a:r>
              <a:rPr lang="en-US" dirty="0"/>
              <a:t>Fully connected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EDFB62-07E1-8B4E-889E-D8A46D6DDF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13B59-6E60-4B88-BE39-34DD2E63E1C4}" type="datetime1">
              <a:rPr lang="en-US" altLang="zh-TW" smtClean="0"/>
              <a:pPr/>
              <a:t>12/21/21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55A1AD-18C5-D340-91A8-3C30BC8D4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791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CEAA4-DC03-B148-9952-F7769C495E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6004349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How to learn the parameters -- convolution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7E2B34D-1EC7-6846-9E3F-61D08DAFA56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199"/>
                <a:ext cx="8229600" cy="4374819"/>
              </a:xfrm>
            </p:spPr>
            <p:txBody>
              <a:bodyPr>
                <a:normAutofit fontScale="70000" lnSpcReduction="20000"/>
              </a:bodyPr>
              <a:lstStyle/>
              <a:p>
                <a:r>
                  <a:rPr lang="en-US" dirty="0"/>
                  <a:t>Convolution example: input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: 4x4x</a:t>
                </a:r>
                <a:r>
                  <a:rPr lang="en-US" dirty="0">
                    <a:solidFill>
                      <a:srgbClr val="0070C0"/>
                    </a:solidFill>
                  </a:rPr>
                  <a:t>1</a:t>
                </a:r>
                <a:r>
                  <a:rPr lang="en-US" dirty="0"/>
                  <a:t>; apply a </a:t>
                </a:r>
                <a:r>
                  <a:rPr lang="en-US" dirty="0">
                    <a:solidFill>
                      <a:srgbClr val="FF0000"/>
                    </a:solidFill>
                  </a:rPr>
                  <a:t>2x2</a:t>
                </a:r>
                <a:r>
                  <a:rPr lang="en-US" dirty="0"/>
                  <a:t> filters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, padding 0, stride 2</a:t>
                </a:r>
              </a:p>
              <a:p>
                <a:pPr lvl="1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4×4×1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2×2×1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2×2×1</m:t>
                        </m:r>
                      </m:sup>
                    </m:sSup>
                  </m:oMath>
                </a14:m>
                <a:endParaRPr lang="en-US" dirty="0"/>
              </a:p>
              <a:p>
                <a:pPr lvl="1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1,1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+1,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2,1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+1,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,2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bias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f>
                          <m:fPr>
                            <m:type m:val="lin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e>
                            </m:d>
                          </m:num>
                          <m:den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type m:val="lin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e>
                            </m:d>
                          </m:num>
                          <m:den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b="0" dirty="0"/>
              </a:p>
              <a:p>
                <a:pPr lvl="2"/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=1,3;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=1,3</m:t>
                    </m:r>
                  </m:oMath>
                </a14:m>
                <a:endParaRPr lang="en-US" dirty="0"/>
              </a:p>
              <a:p>
                <a:pPr lvl="1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1,1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1,3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2,1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2,3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1,1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1,2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1,4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3,2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3,4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1,2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2,1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2,3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4,1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4,3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2,1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2,2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2,4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4,2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4,4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2,2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+4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bias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1,1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1,2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2,1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2,2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b="0" i="1" dirty="0"/>
              </a:p>
              <a:p>
                <a:r>
                  <a:rPr lang="en-US" b="0" dirty="0"/>
                  <a:t>Local gradients:</a:t>
                </a:r>
              </a:p>
              <a:p>
                <a:pPr lvl="1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1,1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1,1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1,3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2,1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2,3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1,2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1,4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3,2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3,4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2,1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2,3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4,1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4,3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,2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2,2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2,4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4,2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4,4</m:t>
                        </m:r>
                      </m:sub>
                    </m:sSub>
                  </m:oMath>
                </a14:m>
                <a:endParaRPr lang="en-US" i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7E2B34D-1EC7-6846-9E3F-61D08DAFA56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199"/>
                <a:ext cx="8229600" cy="4374819"/>
              </a:xfrm>
              <a:blipFill>
                <a:blip r:embed="rId2"/>
                <a:stretch>
                  <a:fillRect l="-926" t="-2023" r="-463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EDFB62-07E1-8B4E-889E-D8A46D6DDF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13B59-6E60-4B88-BE39-34DD2E63E1C4}" type="datetime1">
              <a:rPr lang="en-US" altLang="zh-TW" smtClean="0"/>
              <a:pPr/>
              <a:t>12/21/21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55A1AD-18C5-D340-91A8-3C30BC8D4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28</a:t>
            </a:fld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665CD01-3F46-B140-9704-88FF3FE5BF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6903515"/>
              </p:ext>
            </p:extLst>
          </p:nvPr>
        </p:nvGraphicFramePr>
        <p:xfrm>
          <a:off x="6551243" y="377132"/>
          <a:ext cx="900000" cy="9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5000">
                  <a:extLst>
                    <a:ext uri="{9D8B030D-6E8A-4147-A177-3AD203B41FA5}">
                      <a16:colId xmlns:a16="http://schemas.microsoft.com/office/drawing/2014/main" val="1881250009"/>
                    </a:ext>
                  </a:extLst>
                </a:gridCol>
                <a:gridCol w="225000">
                  <a:extLst>
                    <a:ext uri="{9D8B030D-6E8A-4147-A177-3AD203B41FA5}">
                      <a16:colId xmlns:a16="http://schemas.microsoft.com/office/drawing/2014/main" val="1041968109"/>
                    </a:ext>
                  </a:extLst>
                </a:gridCol>
                <a:gridCol w="225000">
                  <a:extLst>
                    <a:ext uri="{9D8B030D-6E8A-4147-A177-3AD203B41FA5}">
                      <a16:colId xmlns:a16="http://schemas.microsoft.com/office/drawing/2014/main" val="2093938747"/>
                    </a:ext>
                  </a:extLst>
                </a:gridCol>
                <a:gridCol w="225000">
                  <a:extLst>
                    <a:ext uri="{9D8B030D-6E8A-4147-A177-3AD203B41FA5}">
                      <a16:colId xmlns:a16="http://schemas.microsoft.com/office/drawing/2014/main" val="2600481361"/>
                    </a:ext>
                  </a:extLst>
                </a:gridCol>
              </a:tblGrid>
              <a:tr h="225000">
                <a:tc>
                  <a:txBody>
                    <a:bodyPr/>
                    <a:lstStyle/>
                    <a:p>
                      <a:endParaRPr lang="en-US" sz="900" dirty="0">
                        <a:solidFill>
                          <a:srgbClr val="FF0000"/>
                        </a:solidFill>
                      </a:endParaRPr>
                    </a:p>
                  </a:txBody>
                  <a:tcPr marL="44973" marR="44973" marT="22487" marB="22487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>
                        <a:solidFill>
                          <a:srgbClr val="FF0000"/>
                        </a:solidFill>
                      </a:endParaRPr>
                    </a:p>
                  </a:txBody>
                  <a:tcPr marL="44973" marR="44973" marT="22487" marB="22487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>
                        <a:solidFill>
                          <a:srgbClr val="FF0000"/>
                        </a:solidFill>
                      </a:endParaRPr>
                    </a:p>
                  </a:txBody>
                  <a:tcPr marL="44973" marR="44973" marT="22487" marB="22487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>
                        <a:solidFill>
                          <a:srgbClr val="FF0000"/>
                        </a:solidFill>
                      </a:endParaRPr>
                    </a:p>
                  </a:txBody>
                  <a:tcPr marL="44973" marR="44973" marT="22487" marB="22487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7880238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endParaRPr lang="en-US" sz="900" dirty="0">
                        <a:solidFill>
                          <a:srgbClr val="FF0000"/>
                        </a:solidFill>
                      </a:endParaRPr>
                    </a:p>
                  </a:txBody>
                  <a:tcPr marL="44973" marR="44973" marT="22487" marB="22487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>
                        <a:solidFill>
                          <a:srgbClr val="FF0000"/>
                        </a:solidFill>
                      </a:endParaRPr>
                    </a:p>
                  </a:txBody>
                  <a:tcPr marL="44973" marR="44973" marT="22487" marB="22487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>
                        <a:solidFill>
                          <a:srgbClr val="FF0000"/>
                        </a:solidFill>
                      </a:endParaRPr>
                    </a:p>
                  </a:txBody>
                  <a:tcPr marL="44973" marR="44973" marT="22487" marB="22487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>
                        <a:solidFill>
                          <a:srgbClr val="FF0000"/>
                        </a:solidFill>
                      </a:endParaRPr>
                    </a:p>
                  </a:txBody>
                  <a:tcPr marL="44973" marR="44973" marT="22487" marB="22487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4849443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endParaRPr lang="en-US" sz="900" dirty="0">
                        <a:solidFill>
                          <a:srgbClr val="FF0000"/>
                        </a:solidFill>
                      </a:endParaRPr>
                    </a:p>
                  </a:txBody>
                  <a:tcPr marL="44973" marR="44973" marT="22487" marB="22487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>
                        <a:solidFill>
                          <a:srgbClr val="FF0000"/>
                        </a:solidFill>
                      </a:endParaRPr>
                    </a:p>
                  </a:txBody>
                  <a:tcPr marL="44973" marR="44973" marT="22487" marB="22487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>
                        <a:solidFill>
                          <a:srgbClr val="FF0000"/>
                        </a:solidFill>
                      </a:endParaRPr>
                    </a:p>
                  </a:txBody>
                  <a:tcPr marL="44973" marR="44973" marT="22487" marB="22487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>
                        <a:solidFill>
                          <a:srgbClr val="FF0000"/>
                        </a:solidFill>
                      </a:endParaRPr>
                    </a:p>
                  </a:txBody>
                  <a:tcPr marL="44973" marR="44973" marT="22487" marB="22487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4598001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endParaRPr lang="en-US" sz="900" dirty="0">
                        <a:solidFill>
                          <a:srgbClr val="FF0000"/>
                        </a:solidFill>
                      </a:endParaRPr>
                    </a:p>
                  </a:txBody>
                  <a:tcPr marL="44973" marR="44973" marT="22487" marB="22487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>
                        <a:solidFill>
                          <a:srgbClr val="FF0000"/>
                        </a:solidFill>
                      </a:endParaRPr>
                    </a:p>
                  </a:txBody>
                  <a:tcPr marL="44973" marR="44973" marT="22487" marB="22487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>
                        <a:solidFill>
                          <a:srgbClr val="FF0000"/>
                        </a:solidFill>
                      </a:endParaRPr>
                    </a:p>
                  </a:txBody>
                  <a:tcPr marL="44973" marR="44973" marT="22487" marB="22487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>
                        <a:solidFill>
                          <a:srgbClr val="FF0000"/>
                        </a:solidFill>
                      </a:endParaRPr>
                    </a:p>
                  </a:txBody>
                  <a:tcPr marL="44973" marR="44973" marT="22487" marB="22487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8388624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904183FB-21C9-A64F-803A-6A9C9404B7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8729109"/>
              </p:ext>
            </p:extLst>
          </p:nvPr>
        </p:nvGraphicFramePr>
        <p:xfrm>
          <a:off x="7861744" y="586853"/>
          <a:ext cx="364742" cy="3667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2371">
                  <a:extLst>
                    <a:ext uri="{9D8B030D-6E8A-4147-A177-3AD203B41FA5}">
                      <a16:colId xmlns:a16="http://schemas.microsoft.com/office/drawing/2014/main" val="1881250009"/>
                    </a:ext>
                  </a:extLst>
                </a:gridCol>
                <a:gridCol w="182371">
                  <a:extLst>
                    <a:ext uri="{9D8B030D-6E8A-4147-A177-3AD203B41FA5}">
                      <a16:colId xmlns:a16="http://schemas.microsoft.com/office/drawing/2014/main" val="843915740"/>
                    </a:ext>
                  </a:extLst>
                </a:gridCol>
              </a:tblGrid>
              <a:tr h="183376"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4973" marR="44973" marT="22487" marB="22487">
                    <a:solidFill>
                      <a:srgbClr val="00B0F0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4973" marR="44973" marT="22487" marB="22487">
                    <a:solidFill>
                      <a:srgbClr val="00B0F0">
                        <a:alpha val="7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7880238"/>
                  </a:ext>
                </a:extLst>
              </a:tr>
              <a:tr h="183376"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44973" marR="44973" marT="22487" marB="22487">
                    <a:solidFill>
                      <a:srgbClr val="00B0F0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4973" marR="44973" marT="22487" marB="22487">
                    <a:solidFill>
                      <a:srgbClr val="00B0F0">
                        <a:alpha val="7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484944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FDBC1B5-1B3A-2C44-8094-85FF77BC87FA}"/>
                  </a:ext>
                </a:extLst>
              </p:cNvPr>
              <p:cNvSpPr txBox="1"/>
              <p:nvPr/>
            </p:nvSpPr>
            <p:spPr>
              <a:xfrm>
                <a:off x="7460807" y="586853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⨂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FDBC1B5-1B3A-2C44-8094-85FF77BC87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0807" y="586853"/>
                <a:ext cx="437940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9C1C20C-BA75-4040-8D5A-7E5A22EF438D}"/>
                  </a:ext>
                </a:extLst>
              </p:cNvPr>
              <p:cNvSpPr txBox="1"/>
              <p:nvPr/>
            </p:nvSpPr>
            <p:spPr>
              <a:xfrm>
                <a:off x="8239707" y="584273"/>
                <a:ext cx="4106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9C1C20C-BA75-4040-8D5A-7E5A22EF43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9707" y="584273"/>
                <a:ext cx="41069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39F4E4E0-36F3-CD45-A6D3-037DD63F88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682453"/>
              </p:ext>
            </p:extLst>
          </p:nvPr>
        </p:nvGraphicFramePr>
        <p:xfrm>
          <a:off x="8627423" y="577000"/>
          <a:ext cx="365448" cy="3667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2724">
                  <a:extLst>
                    <a:ext uri="{9D8B030D-6E8A-4147-A177-3AD203B41FA5}">
                      <a16:colId xmlns:a16="http://schemas.microsoft.com/office/drawing/2014/main" val="1881250009"/>
                    </a:ext>
                  </a:extLst>
                </a:gridCol>
                <a:gridCol w="182724">
                  <a:extLst>
                    <a:ext uri="{9D8B030D-6E8A-4147-A177-3AD203B41FA5}">
                      <a16:colId xmlns:a16="http://schemas.microsoft.com/office/drawing/2014/main" val="843915740"/>
                    </a:ext>
                  </a:extLst>
                </a:gridCol>
              </a:tblGrid>
              <a:tr h="183376">
                <a:tc>
                  <a:txBody>
                    <a:bodyPr/>
                    <a:lstStyle/>
                    <a:p>
                      <a:endParaRPr lang="en-US" sz="900" dirty="0">
                        <a:solidFill>
                          <a:srgbClr val="00B050"/>
                        </a:solidFill>
                      </a:endParaRPr>
                    </a:p>
                  </a:txBody>
                  <a:tcPr marL="44973" marR="44973" marT="22487" marB="22487">
                    <a:solidFill>
                      <a:srgbClr val="00B050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>
                        <a:solidFill>
                          <a:srgbClr val="00B050"/>
                        </a:solidFill>
                      </a:endParaRPr>
                    </a:p>
                  </a:txBody>
                  <a:tcPr marL="44973" marR="44973" marT="22487" marB="22487">
                    <a:solidFill>
                      <a:srgbClr val="00B050">
                        <a:alpha val="7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7880238"/>
                  </a:ext>
                </a:extLst>
              </a:tr>
              <a:tr h="183376">
                <a:tc>
                  <a:txBody>
                    <a:bodyPr/>
                    <a:lstStyle/>
                    <a:p>
                      <a:endParaRPr lang="en-US" sz="900" dirty="0">
                        <a:solidFill>
                          <a:srgbClr val="00B050"/>
                        </a:solidFill>
                      </a:endParaRPr>
                    </a:p>
                  </a:txBody>
                  <a:tcPr marL="44973" marR="44973" marT="22487" marB="22487">
                    <a:solidFill>
                      <a:srgbClr val="00B050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>
                        <a:solidFill>
                          <a:srgbClr val="00B050"/>
                        </a:solidFill>
                      </a:endParaRPr>
                    </a:p>
                  </a:txBody>
                  <a:tcPr marL="44973" marR="44973" marT="22487" marB="22487">
                    <a:solidFill>
                      <a:srgbClr val="00B050">
                        <a:alpha val="7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48494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34045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CEAA4-DC03-B148-9952-F7769C495E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6004349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How to learn the parameters -- pooling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7E2B34D-1EC7-6846-9E3F-61D08DAFA56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199"/>
                <a:ext cx="8229600" cy="4374819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Pooling example: input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: 4x4; apply </a:t>
                </a:r>
                <a:r>
                  <a:rPr lang="en-US" dirty="0">
                    <a:solidFill>
                      <a:srgbClr val="FF0000"/>
                    </a:solidFill>
                  </a:rPr>
                  <a:t>2x2</a:t>
                </a:r>
                <a:r>
                  <a:rPr lang="en-US" dirty="0"/>
                  <a:t> pooling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, stride 2</a:t>
                </a:r>
              </a:p>
              <a:p>
                <a:pPr lvl="1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4×4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2×2</m:t>
                        </m:r>
                      </m:sup>
                    </m:sSup>
                  </m:oMath>
                </a14:m>
                <a:endParaRPr lang="en-US" dirty="0"/>
              </a:p>
              <a:p>
                <a:pPr lvl="1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𝑞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+1,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+1,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𝑞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f>
                          <m:fPr>
                            <m:type m:val="lin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e>
                            </m:d>
                          </m:num>
                          <m:den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type m:val="lin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e>
                            </m:d>
                          </m:num>
                          <m:den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≡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b="0" dirty="0"/>
              </a:p>
              <a:p>
                <a:pPr lvl="2"/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=1,3;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=1,3</m:t>
                    </m:r>
                  </m:oMath>
                </a14:m>
                <a:endParaRPr lang="en-US" dirty="0"/>
              </a:p>
              <a:p>
                <a:r>
                  <a:rPr lang="en-US" dirty="0"/>
                  <a:t>Local gradients</a:t>
                </a:r>
              </a:p>
              <a:p>
                <a:pPr lvl="1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if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sub>
                              </m:sSub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is</m:t>
                              </m:r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otherwise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7E2B34D-1EC7-6846-9E3F-61D08DAFA56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199"/>
                <a:ext cx="8229600" cy="4374819"/>
              </a:xfrm>
              <a:blipFill>
                <a:blip r:embed="rId2"/>
                <a:stretch>
                  <a:fillRect l="-1698" t="-2312" r="-617" b="-61561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EDFB62-07E1-8B4E-889E-D8A46D6DDF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13B59-6E60-4B88-BE39-34DD2E63E1C4}" type="datetime1">
              <a:rPr lang="en-US" altLang="zh-TW" smtClean="0"/>
              <a:pPr/>
              <a:t>12/21/21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55A1AD-18C5-D340-91A8-3C30BC8D4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29</a:t>
            </a:fld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665CD01-3F46-B140-9704-88FF3FE5BF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3504557"/>
              </p:ext>
            </p:extLst>
          </p:nvPr>
        </p:nvGraphicFramePr>
        <p:xfrm>
          <a:off x="7371178" y="408663"/>
          <a:ext cx="730896" cy="73350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2724">
                  <a:extLst>
                    <a:ext uri="{9D8B030D-6E8A-4147-A177-3AD203B41FA5}">
                      <a16:colId xmlns:a16="http://schemas.microsoft.com/office/drawing/2014/main" val="1881250009"/>
                    </a:ext>
                  </a:extLst>
                </a:gridCol>
                <a:gridCol w="182724">
                  <a:extLst>
                    <a:ext uri="{9D8B030D-6E8A-4147-A177-3AD203B41FA5}">
                      <a16:colId xmlns:a16="http://schemas.microsoft.com/office/drawing/2014/main" val="843915740"/>
                    </a:ext>
                  </a:extLst>
                </a:gridCol>
                <a:gridCol w="182724">
                  <a:extLst>
                    <a:ext uri="{9D8B030D-6E8A-4147-A177-3AD203B41FA5}">
                      <a16:colId xmlns:a16="http://schemas.microsoft.com/office/drawing/2014/main" val="1041968109"/>
                    </a:ext>
                  </a:extLst>
                </a:gridCol>
                <a:gridCol w="182724">
                  <a:extLst>
                    <a:ext uri="{9D8B030D-6E8A-4147-A177-3AD203B41FA5}">
                      <a16:colId xmlns:a16="http://schemas.microsoft.com/office/drawing/2014/main" val="2093938747"/>
                    </a:ext>
                  </a:extLst>
                </a:gridCol>
              </a:tblGrid>
              <a:tr h="183376">
                <a:tc>
                  <a:txBody>
                    <a:bodyPr/>
                    <a:lstStyle/>
                    <a:p>
                      <a:endParaRPr lang="en-US" sz="900" dirty="0">
                        <a:solidFill>
                          <a:srgbClr val="FF0000"/>
                        </a:solidFill>
                      </a:endParaRPr>
                    </a:p>
                  </a:txBody>
                  <a:tcPr marL="44973" marR="44973" marT="22487" marB="22487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>
                        <a:solidFill>
                          <a:srgbClr val="FF0000"/>
                        </a:solidFill>
                      </a:endParaRPr>
                    </a:p>
                  </a:txBody>
                  <a:tcPr marL="44973" marR="44973" marT="22487" marB="22487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>
                        <a:solidFill>
                          <a:srgbClr val="FF0000"/>
                        </a:solidFill>
                      </a:endParaRPr>
                    </a:p>
                  </a:txBody>
                  <a:tcPr marL="44973" marR="44973" marT="22487" marB="22487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>
                        <a:solidFill>
                          <a:srgbClr val="FF0000"/>
                        </a:solidFill>
                      </a:endParaRPr>
                    </a:p>
                  </a:txBody>
                  <a:tcPr marL="44973" marR="44973" marT="22487" marB="22487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7880238"/>
                  </a:ext>
                </a:extLst>
              </a:tr>
              <a:tr h="183376">
                <a:tc>
                  <a:txBody>
                    <a:bodyPr/>
                    <a:lstStyle/>
                    <a:p>
                      <a:endParaRPr lang="en-US" sz="900">
                        <a:solidFill>
                          <a:srgbClr val="FF0000"/>
                        </a:solidFill>
                      </a:endParaRPr>
                    </a:p>
                  </a:txBody>
                  <a:tcPr marL="44973" marR="44973" marT="22487" marB="22487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>
                        <a:solidFill>
                          <a:srgbClr val="FF0000"/>
                        </a:solidFill>
                      </a:endParaRPr>
                    </a:p>
                  </a:txBody>
                  <a:tcPr marL="44973" marR="44973" marT="22487" marB="22487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>
                        <a:solidFill>
                          <a:srgbClr val="FF0000"/>
                        </a:solidFill>
                      </a:endParaRPr>
                    </a:p>
                  </a:txBody>
                  <a:tcPr marL="44973" marR="44973" marT="22487" marB="22487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>
                        <a:solidFill>
                          <a:srgbClr val="FF0000"/>
                        </a:solidFill>
                      </a:endParaRPr>
                    </a:p>
                  </a:txBody>
                  <a:tcPr marL="44973" marR="44973" marT="22487" marB="22487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4849443"/>
                  </a:ext>
                </a:extLst>
              </a:tr>
              <a:tr h="183376">
                <a:tc>
                  <a:txBody>
                    <a:bodyPr/>
                    <a:lstStyle/>
                    <a:p>
                      <a:endParaRPr lang="en-US" sz="900">
                        <a:solidFill>
                          <a:srgbClr val="FF0000"/>
                        </a:solidFill>
                      </a:endParaRPr>
                    </a:p>
                  </a:txBody>
                  <a:tcPr marL="44973" marR="44973" marT="22487" marB="22487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>
                        <a:solidFill>
                          <a:srgbClr val="FF0000"/>
                        </a:solidFill>
                      </a:endParaRPr>
                    </a:p>
                  </a:txBody>
                  <a:tcPr marL="44973" marR="44973" marT="22487" marB="22487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>
                        <a:solidFill>
                          <a:srgbClr val="FF0000"/>
                        </a:solidFill>
                      </a:endParaRPr>
                    </a:p>
                  </a:txBody>
                  <a:tcPr marL="44973" marR="44973" marT="22487" marB="22487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>
                        <a:solidFill>
                          <a:srgbClr val="FF0000"/>
                        </a:solidFill>
                      </a:endParaRPr>
                    </a:p>
                  </a:txBody>
                  <a:tcPr marL="44973" marR="44973" marT="22487" marB="22487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4598001"/>
                  </a:ext>
                </a:extLst>
              </a:tr>
              <a:tr h="183376">
                <a:tc>
                  <a:txBody>
                    <a:bodyPr/>
                    <a:lstStyle/>
                    <a:p>
                      <a:endParaRPr lang="en-US" sz="900">
                        <a:solidFill>
                          <a:srgbClr val="FF0000"/>
                        </a:solidFill>
                      </a:endParaRPr>
                    </a:p>
                  </a:txBody>
                  <a:tcPr marL="44973" marR="44973" marT="22487" marB="22487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>
                        <a:solidFill>
                          <a:srgbClr val="FF0000"/>
                        </a:solidFill>
                      </a:endParaRPr>
                    </a:p>
                  </a:txBody>
                  <a:tcPr marL="44973" marR="44973" marT="22487" marB="22487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>
                        <a:solidFill>
                          <a:srgbClr val="FF0000"/>
                        </a:solidFill>
                      </a:endParaRPr>
                    </a:p>
                  </a:txBody>
                  <a:tcPr marL="44973" marR="44973" marT="22487" marB="22487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>
                        <a:solidFill>
                          <a:srgbClr val="FF0000"/>
                        </a:solidFill>
                      </a:endParaRPr>
                    </a:p>
                  </a:txBody>
                  <a:tcPr marL="44973" marR="44973" marT="22487" marB="22487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838862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9C1C20C-BA75-4040-8D5A-7E5A22EF438D}"/>
                  </a:ext>
                </a:extLst>
              </p:cNvPr>
              <p:cNvSpPr txBox="1"/>
              <p:nvPr/>
            </p:nvSpPr>
            <p:spPr>
              <a:xfrm>
                <a:off x="8056433" y="595860"/>
                <a:ext cx="5709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9C1C20C-BA75-4040-8D5A-7E5A22EF43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6433" y="595860"/>
                <a:ext cx="570990" cy="369332"/>
              </a:xfrm>
              <a:prstGeom prst="rect">
                <a:avLst/>
              </a:prstGeom>
              <a:blipFill>
                <a:blip r:embed="rId3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39F4E4E0-36F3-CD45-A6D3-037DD63F88B3}"/>
              </a:ext>
            </a:extLst>
          </p:cNvPr>
          <p:cNvGraphicFramePr>
            <a:graphicFrameLocks noGrp="1"/>
          </p:cNvGraphicFramePr>
          <p:nvPr/>
        </p:nvGraphicFramePr>
        <p:xfrm>
          <a:off x="8627423" y="577000"/>
          <a:ext cx="365448" cy="3667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2724">
                  <a:extLst>
                    <a:ext uri="{9D8B030D-6E8A-4147-A177-3AD203B41FA5}">
                      <a16:colId xmlns:a16="http://schemas.microsoft.com/office/drawing/2014/main" val="1881250009"/>
                    </a:ext>
                  </a:extLst>
                </a:gridCol>
                <a:gridCol w="182724">
                  <a:extLst>
                    <a:ext uri="{9D8B030D-6E8A-4147-A177-3AD203B41FA5}">
                      <a16:colId xmlns:a16="http://schemas.microsoft.com/office/drawing/2014/main" val="843915740"/>
                    </a:ext>
                  </a:extLst>
                </a:gridCol>
              </a:tblGrid>
              <a:tr h="183376">
                <a:tc>
                  <a:txBody>
                    <a:bodyPr/>
                    <a:lstStyle/>
                    <a:p>
                      <a:endParaRPr lang="en-US" sz="900" dirty="0">
                        <a:solidFill>
                          <a:srgbClr val="00B050"/>
                        </a:solidFill>
                      </a:endParaRPr>
                    </a:p>
                  </a:txBody>
                  <a:tcPr marL="44973" marR="44973" marT="22487" marB="22487">
                    <a:solidFill>
                      <a:srgbClr val="00B050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>
                        <a:solidFill>
                          <a:srgbClr val="00B050"/>
                        </a:solidFill>
                      </a:endParaRPr>
                    </a:p>
                  </a:txBody>
                  <a:tcPr marL="44973" marR="44973" marT="22487" marB="22487">
                    <a:solidFill>
                      <a:srgbClr val="00B050">
                        <a:alpha val="7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7880238"/>
                  </a:ext>
                </a:extLst>
              </a:tr>
              <a:tr h="183376">
                <a:tc>
                  <a:txBody>
                    <a:bodyPr/>
                    <a:lstStyle/>
                    <a:p>
                      <a:endParaRPr lang="en-US" sz="900" dirty="0">
                        <a:solidFill>
                          <a:srgbClr val="00B050"/>
                        </a:solidFill>
                      </a:endParaRPr>
                    </a:p>
                  </a:txBody>
                  <a:tcPr marL="44973" marR="44973" marT="22487" marB="22487">
                    <a:solidFill>
                      <a:srgbClr val="00B050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>
                        <a:solidFill>
                          <a:srgbClr val="00B050"/>
                        </a:solidFill>
                      </a:endParaRPr>
                    </a:p>
                  </a:txBody>
                  <a:tcPr marL="44973" marR="44973" marT="22487" marB="22487">
                    <a:solidFill>
                      <a:srgbClr val="00B050">
                        <a:alpha val="7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484944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DA0785C-1F90-CE49-8D87-A5854F7E2836}"/>
                  </a:ext>
                </a:extLst>
              </p:cNvPr>
              <p:cNvSpPr txBox="1"/>
              <p:nvPr/>
            </p:nvSpPr>
            <p:spPr>
              <a:xfrm>
                <a:off x="6873304" y="590749"/>
                <a:ext cx="48205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DA0785C-1F90-CE49-8D87-A5854F7E28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3304" y="590749"/>
                <a:ext cx="482055" cy="369332"/>
              </a:xfrm>
              <a:prstGeom prst="rect">
                <a:avLst/>
              </a:prstGeom>
              <a:blipFill>
                <a:blip r:embed="rId4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58018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13B59-6E60-4B88-BE39-34DD2E63E1C4}" type="datetime1">
              <a:rPr lang="en-US" altLang="zh-TW" smtClean="0"/>
              <a:pPr/>
              <a:t>12/21/21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9540"/>
            <a:ext cx="9144000" cy="4378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159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CEAA4-DC03-B148-9952-F7769C495E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to learn the parameters – fully connected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7E2B34D-1EC7-6846-9E3F-61D08DAFA56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8229600" cy="4525963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𝑾𝒙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×1</m:t>
                        </m:r>
                      </m:sup>
                    </m:sSup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𝑾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×1</m:t>
                        </m:r>
                      </m:sup>
                    </m:sSup>
                  </m:oMath>
                </a14:m>
                <a:endParaRPr lang="en-US" dirty="0"/>
              </a:p>
              <a:p>
                <a:pPr lvl="1">
                  <a:buFont typeface="Arial" panose="020B0604020202020204" pitchFamily="34" charset="0"/>
                  <a:buChar char="•"/>
                </a:pPr>
                <a:r>
                  <a:rPr lang="en-US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𝑾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,1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1,</m:t>
                                  </m:r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⋱</m:t>
                              </m:r>
                            </m:e>
                            <m:e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,1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b="1" i="1" dirty="0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Sup>
                                <m:sSubSup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1" i="1" dirty="0" smtClean="0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m:rPr>
                                      <m:brk m:alnAt="7"/>
                                    </m:r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</m:e>
                          </m:mr>
                          <m:mr>
                            <m:e>
                              <m:r>
                                <a:rPr lang="en-US" b="1" i="1" dirty="0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Sup>
                                <m:sSubSup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1" i="1" dirty="0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  <m:sup>
                                  <m:r>
                                    <m:rPr>
                                      <m:brk m:alnAt="7"/>
                                    </m:r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</m:e>
                          </m:mr>
                        </m:m>
                      </m:e>
                    </m:d>
                  </m:oMath>
                </a14:m>
                <a:endParaRPr lang="en-US" b="1" dirty="0"/>
              </a:p>
              <a:p>
                <a:r>
                  <a:rPr lang="en-US" b="0" dirty="0"/>
                  <a:t>Local gradients</a:t>
                </a:r>
              </a:p>
              <a:p>
                <a:pPr lvl="1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⇒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7E2B34D-1EC7-6846-9E3F-61D08DAFA56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229600" cy="4525963"/>
              </a:xfrm>
              <a:blipFill>
                <a:blip r:embed="rId2"/>
                <a:stretch>
                  <a:fillRect l="-1852" t="-1120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EDFB62-07E1-8B4E-889E-D8A46D6DDF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13B59-6E60-4B88-BE39-34DD2E63E1C4}" type="datetime1">
              <a:rPr lang="en-US" altLang="zh-TW" smtClean="0"/>
              <a:pPr/>
              <a:t>12/21/21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55A1AD-18C5-D340-91A8-3C30BC8D4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90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LeNet-5 – the “classic CNN”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13B59-6E60-4B88-BE39-34DD2E63E1C4}" type="datetime1">
              <a:rPr lang="en-US" altLang="zh-TW" smtClean="0"/>
              <a:pPr/>
              <a:t>12/21/21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31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4719"/>
            <a:ext cx="9144000" cy="315613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57200" y="5433020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err="1"/>
              <a:t>LeCun</a:t>
            </a:r>
            <a:r>
              <a:rPr lang="en-US" dirty="0"/>
              <a:t>, Yann, et al. "Gradient-based learning applied to document recognition." Proceedings of the IEEE 86.11 (1998): 2278-2324.</a:t>
            </a:r>
          </a:p>
        </p:txBody>
      </p:sp>
    </p:spTree>
    <p:extLst>
      <p:ext uri="{BB962C8B-B14F-4D97-AF65-F5344CB8AC3E}">
        <p14:creationId xmlns:p14="http://schemas.microsoft.com/office/powerpoint/2010/main" val="665037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4333" y="1261455"/>
            <a:ext cx="5082988" cy="223515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LeNet-5: C1 (convolution)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348691"/>
            <a:ext cx="8229600" cy="277747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(32x32x1) </a:t>
            </a:r>
            <a:r>
              <a:rPr lang="en-US" dirty="0">
                <a:sym typeface="Wingdings"/>
              </a:rPr>
              <a:t> (28x28x6)</a:t>
            </a:r>
          </a:p>
          <a:p>
            <a:pPr lvl="1"/>
            <a:r>
              <a:rPr lang="en-US" dirty="0"/>
              <a:t>Kernel size: 5x5</a:t>
            </a:r>
          </a:p>
          <a:p>
            <a:pPr lvl="1"/>
            <a:r>
              <a:rPr lang="en-US" dirty="0"/>
              <a:t># kernels: 6</a:t>
            </a:r>
          </a:p>
          <a:p>
            <a:pPr lvl="1"/>
            <a:r>
              <a:rPr lang="en-US" dirty="0"/>
              <a:t>Activation function: sigmoid</a:t>
            </a:r>
          </a:p>
          <a:p>
            <a:pPr lvl="1"/>
            <a:r>
              <a:rPr lang="en-US" dirty="0"/>
              <a:t># parameters: (5x5x1+1)x6 = 156</a:t>
            </a:r>
          </a:p>
          <a:p>
            <a:pPr lvl="1"/>
            <a:r>
              <a:rPr lang="en-US" dirty="0"/>
              <a:t># connections: 156x28x28 = 122,304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13B59-6E60-4B88-BE39-34DD2E63E1C4}" type="datetime1">
              <a:rPr lang="en-US" altLang="zh-TW" smtClean="0"/>
              <a:pPr/>
              <a:t>12/21/21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783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7659BC-C9EC-3F4C-80F6-45461E142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Why # parameters and # connections are different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4685AD-CB0B-C043-9D58-F1DFD6C039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984167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Example: a 4x4 image with a 2x2 kernel</a:t>
            </a:r>
          </a:p>
          <a:p>
            <a:pPr lvl="1"/>
            <a:r>
              <a:rPr lang="en-US" dirty="0"/>
              <a:t>A 2x2 kernel has 2*2+1 (bias) = 5 parameters</a:t>
            </a:r>
          </a:p>
          <a:p>
            <a:pPr lvl="1"/>
            <a:r>
              <a:rPr lang="en-US" dirty="0"/>
              <a:t>The kernel is applied on 9 different regions of the 4x4 image, each location has 5 connections, so in total we have 9*5=45 connections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1B8699-C95D-CE45-B2E3-767C9B6E30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13B59-6E60-4B88-BE39-34DD2E63E1C4}" type="datetime1">
              <a:rPr lang="en-US" altLang="zh-TW" smtClean="0"/>
              <a:pPr/>
              <a:t>12/21/21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842496-2A5F-D645-89B9-3F485F63AC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33</a:t>
            </a:fld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06FA9C4-E3A3-8246-8E01-4990B5E361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8807182"/>
              </p:ext>
            </p:extLst>
          </p:nvPr>
        </p:nvGraphicFramePr>
        <p:xfrm>
          <a:off x="318706" y="3560457"/>
          <a:ext cx="1461600" cy="1463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5400">
                  <a:extLst>
                    <a:ext uri="{9D8B030D-6E8A-4147-A177-3AD203B41FA5}">
                      <a16:colId xmlns:a16="http://schemas.microsoft.com/office/drawing/2014/main" val="4123735664"/>
                    </a:ext>
                  </a:extLst>
                </a:gridCol>
                <a:gridCol w="365400">
                  <a:extLst>
                    <a:ext uri="{9D8B030D-6E8A-4147-A177-3AD203B41FA5}">
                      <a16:colId xmlns:a16="http://schemas.microsoft.com/office/drawing/2014/main" val="1078513887"/>
                    </a:ext>
                  </a:extLst>
                </a:gridCol>
                <a:gridCol w="365400">
                  <a:extLst>
                    <a:ext uri="{9D8B030D-6E8A-4147-A177-3AD203B41FA5}">
                      <a16:colId xmlns:a16="http://schemas.microsoft.com/office/drawing/2014/main" val="2150164221"/>
                    </a:ext>
                  </a:extLst>
                </a:gridCol>
                <a:gridCol w="365400">
                  <a:extLst>
                    <a:ext uri="{9D8B030D-6E8A-4147-A177-3AD203B41FA5}">
                      <a16:colId xmlns:a16="http://schemas.microsoft.com/office/drawing/2014/main" val="3599394229"/>
                    </a:ext>
                  </a:extLst>
                </a:gridCol>
              </a:tblGrid>
              <a:tr h="36540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0386107"/>
                  </a:ext>
                </a:extLst>
              </a:tr>
              <a:tr h="365400">
                <a:tc>
                  <a:txBody>
                    <a:bodyPr/>
                    <a:lstStyle/>
                    <a:p>
                      <a:r>
                        <a:rPr lang="en-US" dirty="0"/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6615527"/>
                  </a:ext>
                </a:extLst>
              </a:tr>
              <a:tr h="365400">
                <a:tc>
                  <a:txBody>
                    <a:bodyPr/>
                    <a:lstStyle/>
                    <a:p>
                      <a:r>
                        <a:rPr lang="en-US" dirty="0" err="1"/>
                        <a:t>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0491458"/>
                  </a:ext>
                </a:extLst>
              </a:tr>
              <a:tr h="365400">
                <a:tc>
                  <a:txBody>
                    <a:bodyPr/>
                    <a:lstStyle/>
                    <a:p>
                      <a:r>
                        <a:rPr lang="en-US" dirty="0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9780241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53831C40-0BEB-024B-B82D-2490732FFD9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27433827"/>
                  </p:ext>
                </p:extLst>
              </p:nvPr>
            </p:nvGraphicFramePr>
            <p:xfrm>
              <a:off x="2086235" y="3926217"/>
              <a:ext cx="730800" cy="7315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65400">
                      <a:extLst>
                        <a:ext uri="{9D8B030D-6E8A-4147-A177-3AD203B41FA5}">
                          <a16:colId xmlns:a16="http://schemas.microsoft.com/office/drawing/2014/main" val="4123735664"/>
                        </a:ext>
                      </a:extLst>
                    </a:gridCol>
                    <a:gridCol w="365400">
                      <a:extLst>
                        <a:ext uri="{9D8B030D-6E8A-4147-A177-3AD203B41FA5}">
                          <a16:colId xmlns:a16="http://schemas.microsoft.com/office/drawing/2014/main" val="1078513887"/>
                        </a:ext>
                      </a:extLst>
                    </a:gridCol>
                  </a:tblGrid>
                  <a:tr h="3654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30491458"/>
                      </a:ext>
                    </a:extLst>
                  </a:tr>
                  <a:tr h="3654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497802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53831C40-0BEB-024B-B82D-2490732FFD9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27433827"/>
                  </p:ext>
                </p:extLst>
              </p:nvPr>
            </p:nvGraphicFramePr>
            <p:xfrm>
              <a:off x="2086235" y="3926217"/>
              <a:ext cx="730800" cy="7315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65400">
                      <a:extLst>
                        <a:ext uri="{9D8B030D-6E8A-4147-A177-3AD203B41FA5}">
                          <a16:colId xmlns:a16="http://schemas.microsoft.com/office/drawing/2014/main" val="4123735664"/>
                        </a:ext>
                      </a:extLst>
                    </a:gridCol>
                    <a:gridCol w="365400">
                      <a:extLst>
                        <a:ext uri="{9D8B030D-6E8A-4147-A177-3AD203B41FA5}">
                          <a16:colId xmlns:a16="http://schemas.microsoft.com/office/drawing/2014/main" val="1078513887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448" t="-3448" r="-103448" b="-1068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3448" t="-3448" r="-3448" b="-10689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3049145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448" t="-103448" r="-103448" b="-68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3448" t="-103448" r="-3448" b="-689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497802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9F5C5F3-82B6-1A4A-9937-1EB91EF284C3}"/>
                  </a:ext>
                </a:extLst>
              </p:cNvPr>
              <p:cNvSpPr txBox="1"/>
              <p:nvPr/>
            </p:nvSpPr>
            <p:spPr>
              <a:xfrm>
                <a:off x="1694678" y="4107311"/>
                <a:ext cx="4667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⊗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9F5C5F3-82B6-1A4A-9937-1EB91EF284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4678" y="4107311"/>
                <a:ext cx="466794" cy="369332"/>
              </a:xfrm>
              <a:prstGeom prst="rect">
                <a:avLst/>
              </a:prstGeom>
              <a:blipFill>
                <a:blip r:embed="rId3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99E6293D-8EA7-0A4C-99F0-77354FAF26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0885150"/>
              </p:ext>
            </p:extLst>
          </p:nvPr>
        </p:nvGraphicFramePr>
        <p:xfrm>
          <a:off x="3213153" y="5990590"/>
          <a:ext cx="5875200" cy="36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7200">
                  <a:extLst>
                    <a:ext uri="{9D8B030D-6E8A-4147-A177-3AD203B41FA5}">
                      <a16:colId xmlns:a16="http://schemas.microsoft.com/office/drawing/2014/main" val="2831178245"/>
                    </a:ext>
                  </a:extLst>
                </a:gridCol>
                <a:gridCol w="367200">
                  <a:extLst>
                    <a:ext uri="{9D8B030D-6E8A-4147-A177-3AD203B41FA5}">
                      <a16:colId xmlns:a16="http://schemas.microsoft.com/office/drawing/2014/main" val="441656155"/>
                    </a:ext>
                  </a:extLst>
                </a:gridCol>
                <a:gridCol w="367200">
                  <a:extLst>
                    <a:ext uri="{9D8B030D-6E8A-4147-A177-3AD203B41FA5}">
                      <a16:colId xmlns:a16="http://schemas.microsoft.com/office/drawing/2014/main" val="3767367509"/>
                    </a:ext>
                  </a:extLst>
                </a:gridCol>
                <a:gridCol w="367200">
                  <a:extLst>
                    <a:ext uri="{9D8B030D-6E8A-4147-A177-3AD203B41FA5}">
                      <a16:colId xmlns:a16="http://schemas.microsoft.com/office/drawing/2014/main" val="839312366"/>
                    </a:ext>
                  </a:extLst>
                </a:gridCol>
                <a:gridCol w="367200">
                  <a:extLst>
                    <a:ext uri="{9D8B030D-6E8A-4147-A177-3AD203B41FA5}">
                      <a16:colId xmlns:a16="http://schemas.microsoft.com/office/drawing/2014/main" val="4122490637"/>
                    </a:ext>
                  </a:extLst>
                </a:gridCol>
                <a:gridCol w="367200">
                  <a:extLst>
                    <a:ext uri="{9D8B030D-6E8A-4147-A177-3AD203B41FA5}">
                      <a16:colId xmlns:a16="http://schemas.microsoft.com/office/drawing/2014/main" val="3386449222"/>
                    </a:ext>
                  </a:extLst>
                </a:gridCol>
                <a:gridCol w="367200">
                  <a:extLst>
                    <a:ext uri="{9D8B030D-6E8A-4147-A177-3AD203B41FA5}">
                      <a16:colId xmlns:a16="http://schemas.microsoft.com/office/drawing/2014/main" val="560182076"/>
                    </a:ext>
                  </a:extLst>
                </a:gridCol>
                <a:gridCol w="367200">
                  <a:extLst>
                    <a:ext uri="{9D8B030D-6E8A-4147-A177-3AD203B41FA5}">
                      <a16:colId xmlns:a16="http://schemas.microsoft.com/office/drawing/2014/main" val="3516447896"/>
                    </a:ext>
                  </a:extLst>
                </a:gridCol>
                <a:gridCol w="367200">
                  <a:extLst>
                    <a:ext uri="{9D8B030D-6E8A-4147-A177-3AD203B41FA5}">
                      <a16:colId xmlns:a16="http://schemas.microsoft.com/office/drawing/2014/main" val="2014354639"/>
                    </a:ext>
                  </a:extLst>
                </a:gridCol>
                <a:gridCol w="367200">
                  <a:extLst>
                    <a:ext uri="{9D8B030D-6E8A-4147-A177-3AD203B41FA5}">
                      <a16:colId xmlns:a16="http://schemas.microsoft.com/office/drawing/2014/main" val="2800831207"/>
                    </a:ext>
                  </a:extLst>
                </a:gridCol>
                <a:gridCol w="367200">
                  <a:extLst>
                    <a:ext uri="{9D8B030D-6E8A-4147-A177-3AD203B41FA5}">
                      <a16:colId xmlns:a16="http://schemas.microsoft.com/office/drawing/2014/main" val="3930158275"/>
                    </a:ext>
                  </a:extLst>
                </a:gridCol>
                <a:gridCol w="367200">
                  <a:extLst>
                    <a:ext uri="{9D8B030D-6E8A-4147-A177-3AD203B41FA5}">
                      <a16:colId xmlns:a16="http://schemas.microsoft.com/office/drawing/2014/main" val="1726017363"/>
                    </a:ext>
                  </a:extLst>
                </a:gridCol>
                <a:gridCol w="367200">
                  <a:extLst>
                    <a:ext uri="{9D8B030D-6E8A-4147-A177-3AD203B41FA5}">
                      <a16:colId xmlns:a16="http://schemas.microsoft.com/office/drawing/2014/main" val="2343420280"/>
                    </a:ext>
                  </a:extLst>
                </a:gridCol>
                <a:gridCol w="367200">
                  <a:extLst>
                    <a:ext uri="{9D8B030D-6E8A-4147-A177-3AD203B41FA5}">
                      <a16:colId xmlns:a16="http://schemas.microsoft.com/office/drawing/2014/main" val="1781241475"/>
                    </a:ext>
                  </a:extLst>
                </a:gridCol>
                <a:gridCol w="367200">
                  <a:extLst>
                    <a:ext uri="{9D8B030D-6E8A-4147-A177-3AD203B41FA5}">
                      <a16:colId xmlns:a16="http://schemas.microsoft.com/office/drawing/2014/main" val="2046602594"/>
                    </a:ext>
                  </a:extLst>
                </a:gridCol>
                <a:gridCol w="367200">
                  <a:extLst>
                    <a:ext uri="{9D8B030D-6E8A-4147-A177-3AD203B41FA5}">
                      <a16:colId xmlns:a16="http://schemas.microsoft.com/office/drawing/2014/main" val="2162408043"/>
                    </a:ext>
                  </a:extLst>
                </a:gridCol>
              </a:tblGrid>
              <a:tr h="36720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7432873"/>
                  </a:ext>
                </a:extLst>
              </a:tr>
            </a:tbl>
          </a:graphicData>
        </a:graphic>
      </p:graphicFrame>
      <p:sp>
        <p:nvSpPr>
          <p:cNvPr id="14" name="Oval 13">
            <a:extLst>
              <a:ext uri="{FF2B5EF4-FFF2-40B4-BE49-F238E27FC236}">
                <a16:creationId xmlns:a16="http://schemas.microsoft.com/office/drawing/2014/main" id="{D312C44B-E018-414E-8C4C-FADDBEE6B625}"/>
              </a:ext>
            </a:extLst>
          </p:cNvPr>
          <p:cNvSpPr/>
          <p:nvPr/>
        </p:nvSpPr>
        <p:spPr>
          <a:xfrm>
            <a:off x="5367531" y="5235181"/>
            <a:ext cx="260306" cy="26030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C1658A0-A435-6948-8650-9A57F5ECA6F1}"/>
              </a:ext>
            </a:extLst>
          </p:cNvPr>
          <p:cNvSpPr/>
          <p:nvPr/>
        </p:nvSpPr>
        <p:spPr>
          <a:xfrm>
            <a:off x="6020600" y="5235181"/>
            <a:ext cx="260306" cy="26030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F7C0060-FF19-FA4D-A0ED-72EA7869A1AD}"/>
              </a:ext>
            </a:extLst>
          </p:cNvPr>
          <p:cNvSpPr/>
          <p:nvPr/>
        </p:nvSpPr>
        <p:spPr>
          <a:xfrm>
            <a:off x="4714462" y="5235181"/>
            <a:ext cx="260306" cy="26030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B1652A4-C805-664B-BF3F-8D73A32AED63}"/>
              </a:ext>
            </a:extLst>
          </p:cNvPr>
          <p:cNvSpPr/>
          <p:nvPr/>
        </p:nvSpPr>
        <p:spPr>
          <a:xfrm>
            <a:off x="4063844" y="5239600"/>
            <a:ext cx="260306" cy="26030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FF42C99-7897-6147-B0A2-6002ACF0B20C}"/>
              </a:ext>
            </a:extLst>
          </p:cNvPr>
          <p:cNvSpPr/>
          <p:nvPr/>
        </p:nvSpPr>
        <p:spPr>
          <a:xfrm>
            <a:off x="3410775" y="5257800"/>
            <a:ext cx="260306" cy="26030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8D477F33-CD90-9649-BC5C-80C01259B409}"/>
              </a:ext>
            </a:extLst>
          </p:cNvPr>
          <p:cNvSpPr/>
          <p:nvPr/>
        </p:nvSpPr>
        <p:spPr>
          <a:xfrm>
            <a:off x="8630070" y="5207633"/>
            <a:ext cx="260306" cy="26030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4F20683C-EB00-CA41-BB56-1DC9EFFA49C1}"/>
              </a:ext>
            </a:extLst>
          </p:cNvPr>
          <p:cNvSpPr/>
          <p:nvPr/>
        </p:nvSpPr>
        <p:spPr>
          <a:xfrm>
            <a:off x="7977001" y="5207633"/>
            <a:ext cx="260306" cy="26030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H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D69546A-E00B-4444-B9AF-F55E83BED4F0}"/>
              </a:ext>
            </a:extLst>
          </p:cNvPr>
          <p:cNvSpPr/>
          <p:nvPr/>
        </p:nvSpPr>
        <p:spPr>
          <a:xfrm>
            <a:off x="7326383" y="5212052"/>
            <a:ext cx="260306" cy="26030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G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0152C65-56A4-6645-842E-354D40C87E06}"/>
              </a:ext>
            </a:extLst>
          </p:cNvPr>
          <p:cNvSpPr/>
          <p:nvPr/>
        </p:nvSpPr>
        <p:spPr>
          <a:xfrm>
            <a:off x="6673314" y="5230252"/>
            <a:ext cx="260306" cy="26030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1EBECD1-E43B-CA4E-910B-C77B9924B49A}"/>
              </a:ext>
            </a:extLst>
          </p:cNvPr>
          <p:cNvCxnSpPr>
            <a:stCxn id="18" idx="4"/>
          </p:cNvCxnSpPr>
          <p:nvPr/>
        </p:nvCxnSpPr>
        <p:spPr>
          <a:xfrm flipH="1">
            <a:off x="3410775" y="5518106"/>
            <a:ext cx="130153" cy="4724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8E42A6E-A59C-924B-A9E7-009070D26058}"/>
              </a:ext>
            </a:extLst>
          </p:cNvPr>
          <p:cNvCxnSpPr>
            <a:stCxn id="18" idx="4"/>
          </p:cNvCxnSpPr>
          <p:nvPr/>
        </p:nvCxnSpPr>
        <p:spPr>
          <a:xfrm>
            <a:off x="3540928" y="5518106"/>
            <a:ext cx="166864" cy="4724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10FA84F-1360-E547-9ED2-CE6006C9A2DF}"/>
              </a:ext>
            </a:extLst>
          </p:cNvPr>
          <p:cNvCxnSpPr>
            <a:stCxn id="18" idx="4"/>
          </p:cNvCxnSpPr>
          <p:nvPr/>
        </p:nvCxnSpPr>
        <p:spPr>
          <a:xfrm>
            <a:off x="3540928" y="5518106"/>
            <a:ext cx="1322017" cy="4724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3C78F37-8F44-3B42-B62F-7B227A68444E}"/>
              </a:ext>
            </a:extLst>
          </p:cNvPr>
          <p:cNvCxnSpPr>
            <a:stCxn id="18" idx="4"/>
          </p:cNvCxnSpPr>
          <p:nvPr/>
        </p:nvCxnSpPr>
        <p:spPr>
          <a:xfrm>
            <a:off x="3540928" y="5518106"/>
            <a:ext cx="1696090" cy="4724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FEE8F14-2EEF-1349-AADC-E5DD24DF01C1}"/>
              </a:ext>
            </a:extLst>
          </p:cNvPr>
          <p:cNvCxnSpPr>
            <a:stCxn id="17" idx="4"/>
          </p:cNvCxnSpPr>
          <p:nvPr/>
        </p:nvCxnSpPr>
        <p:spPr>
          <a:xfrm flipH="1">
            <a:off x="3738550" y="5499906"/>
            <a:ext cx="455447" cy="4906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166D501-F9B7-D142-980F-2F54DFB984E0}"/>
              </a:ext>
            </a:extLst>
          </p:cNvPr>
          <p:cNvCxnSpPr>
            <a:stCxn id="17" idx="4"/>
          </p:cNvCxnSpPr>
          <p:nvPr/>
        </p:nvCxnSpPr>
        <p:spPr>
          <a:xfrm flipH="1">
            <a:off x="4098104" y="5499906"/>
            <a:ext cx="95893" cy="4906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B7D739D9-BC1F-2544-B1F9-84065549E53B}"/>
              </a:ext>
            </a:extLst>
          </p:cNvPr>
          <p:cNvCxnSpPr>
            <a:stCxn id="17" idx="4"/>
          </p:cNvCxnSpPr>
          <p:nvPr/>
        </p:nvCxnSpPr>
        <p:spPr>
          <a:xfrm>
            <a:off x="4193997" y="5499906"/>
            <a:ext cx="994242" cy="4906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EE65FAEF-8896-2849-B108-38B4AA692CA7}"/>
              </a:ext>
            </a:extLst>
          </p:cNvPr>
          <p:cNvCxnSpPr>
            <a:stCxn id="17" idx="4"/>
          </p:cNvCxnSpPr>
          <p:nvPr/>
        </p:nvCxnSpPr>
        <p:spPr>
          <a:xfrm>
            <a:off x="4193997" y="5499906"/>
            <a:ext cx="1402575" cy="4906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39BC5454-D358-BC43-9AA2-D5323C568792}"/>
              </a:ext>
            </a:extLst>
          </p:cNvPr>
          <p:cNvCxnSpPr>
            <a:stCxn id="16" idx="4"/>
          </p:cNvCxnSpPr>
          <p:nvPr/>
        </p:nvCxnSpPr>
        <p:spPr>
          <a:xfrm flipH="1">
            <a:off x="4079299" y="5495487"/>
            <a:ext cx="765316" cy="4951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488B1363-C17D-C14B-B0E6-3A8495890D06}"/>
              </a:ext>
            </a:extLst>
          </p:cNvPr>
          <p:cNvCxnSpPr>
            <a:stCxn id="16" idx="4"/>
          </p:cNvCxnSpPr>
          <p:nvPr/>
        </p:nvCxnSpPr>
        <p:spPr>
          <a:xfrm flipH="1">
            <a:off x="4479863" y="5495487"/>
            <a:ext cx="364752" cy="4951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81E5B938-FE51-9541-8B51-8BFFB64A36AA}"/>
              </a:ext>
            </a:extLst>
          </p:cNvPr>
          <p:cNvCxnSpPr>
            <a:stCxn id="16" idx="4"/>
          </p:cNvCxnSpPr>
          <p:nvPr/>
        </p:nvCxnSpPr>
        <p:spPr>
          <a:xfrm>
            <a:off x="4844615" y="5495487"/>
            <a:ext cx="707544" cy="4951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E1DD4543-BCDF-A242-9ADF-435BF9CCEF2E}"/>
              </a:ext>
            </a:extLst>
          </p:cNvPr>
          <p:cNvCxnSpPr>
            <a:stCxn id="16" idx="4"/>
          </p:cNvCxnSpPr>
          <p:nvPr/>
        </p:nvCxnSpPr>
        <p:spPr>
          <a:xfrm>
            <a:off x="4844615" y="5495487"/>
            <a:ext cx="1098363" cy="4951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0E0E98A1-7F1F-6C4F-9951-719651F1340E}"/>
              </a:ext>
            </a:extLst>
          </p:cNvPr>
          <p:cNvCxnSpPr>
            <a:stCxn id="14" idx="4"/>
          </p:cNvCxnSpPr>
          <p:nvPr/>
        </p:nvCxnSpPr>
        <p:spPr>
          <a:xfrm flipH="1">
            <a:off x="4830770" y="5495487"/>
            <a:ext cx="666914" cy="4951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B76C9564-95B5-DC47-9B4F-9E1023FAD413}"/>
              </a:ext>
            </a:extLst>
          </p:cNvPr>
          <p:cNvCxnSpPr>
            <a:stCxn id="14" idx="4"/>
          </p:cNvCxnSpPr>
          <p:nvPr/>
        </p:nvCxnSpPr>
        <p:spPr>
          <a:xfrm flipH="1">
            <a:off x="5185364" y="5495487"/>
            <a:ext cx="312320" cy="4951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C1CA923F-9B47-6D4D-BB44-24018F55E2E4}"/>
              </a:ext>
            </a:extLst>
          </p:cNvPr>
          <p:cNvCxnSpPr>
            <a:stCxn id="14" idx="4"/>
          </p:cNvCxnSpPr>
          <p:nvPr/>
        </p:nvCxnSpPr>
        <p:spPr>
          <a:xfrm>
            <a:off x="5497684" y="5495487"/>
            <a:ext cx="819318" cy="4951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94D5648-D278-4343-ACFE-C07CEAF036A6}"/>
              </a:ext>
            </a:extLst>
          </p:cNvPr>
          <p:cNvCxnSpPr>
            <a:stCxn id="14" idx="4"/>
          </p:cNvCxnSpPr>
          <p:nvPr/>
        </p:nvCxnSpPr>
        <p:spPr>
          <a:xfrm>
            <a:off x="5497684" y="5495487"/>
            <a:ext cx="1175630" cy="4951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8318C76C-3B2C-4947-81D5-987CE321E575}"/>
              </a:ext>
            </a:extLst>
          </p:cNvPr>
          <p:cNvCxnSpPr>
            <a:stCxn id="15" idx="4"/>
          </p:cNvCxnSpPr>
          <p:nvPr/>
        </p:nvCxnSpPr>
        <p:spPr>
          <a:xfrm flipH="1">
            <a:off x="5178086" y="5495487"/>
            <a:ext cx="972667" cy="4951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666C558C-B627-2046-A175-1F98F28FD84A}"/>
              </a:ext>
            </a:extLst>
          </p:cNvPr>
          <p:cNvCxnSpPr>
            <a:stCxn id="15" idx="4"/>
          </p:cNvCxnSpPr>
          <p:nvPr/>
        </p:nvCxnSpPr>
        <p:spPr>
          <a:xfrm flipH="1">
            <a:off x="5558433" y="5495487"/>
            <a:ext cx="592320" cy="4951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CA25F58C-EF8A-3E44-97DA-1E4357F12BA3}"/>
              </a:ext>
            </a:extLst>
          </p:cNvPr>
          <p:cNvCxnSpPr>
            <a:stCxn id="15" idx="4"/>
          </p:cNvCxnSpPr>
          <p:nvPr/>
        </p:nvCxnSpPr>
        <p:spPr>
          <a:xfrm>
            <a:off x="6150753" y="5495487"/>
            <a:ext cx="502808" cy="4951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DD165482-E3C5-8441-81B5-1E9B4BF512A6}"/>
              </a:ext>
            </a:extLst>
          </p:cNvPr>
          <p:cNvCxnSpPr>
            <a:stCxn id="15" idx="4"/>
          </p:cNvCxnSpPr>
          <p:nvPr/>
        </p:nvCxnSpPr>
        <p:spPr>
          <a:xfrm>
            <a:off x="6150753" y="5495487"/>
            <a:ext cx="878873" cy="4951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63BA6E48-0724-2249-8CE6-105B43B4DBFB}"/>
              </a:ext>
            </a:extLst>
          </p:cNvPr>
          <p:cNvCxnSpPr>
            <a:stCxn id="22" idx="4"/>
          </p:cNvCxnSpPr>
          <p:nvPr/>
        </p:nvCxnSpPr>
        <p:spPr>
          <a:xfrm flipH="1">
            <a:off x="5558433" y="5490558"/>
            <a:ext cx="1245034" cy="500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516C83DA-6ECE-4F46-AB7E-C7014C1857C8}"/>
              </a:ext>
            </a:extLst>
          </p:cNvPr>
          <p:cNvCxnSpPr>
            <a:stCxn id="22" idx="4"/>
          </p:cNvCxnSpPr>
          <p:nvPr/>
        </p:nvCxnSpPr>
        <p:spPr>
          <a:xfrm flipH="1">
            <a:off x="5906017" y="5490558"/>
            <a:ext cx="897450" cy="500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F9D61E6F-1BA9-884C-A364-32D6C9C0615B}"/>
              </a:ext>
            </a:extLst>
          </p:cNvPr>
          <p:cNvCxnSpPr>
            <a:stCxn id="22" idx="4"/>
          </p:cNvCxnSpPr>
          <p:nvPr/>
        </p:nvCxnSpPr>
        <p:spPr>
          <a:xfrm>
            <a:off x="6803467" y="5490558"/>
            <a:ext cx="203118" cy="500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9B44BF6D-8FB9-2D49-83B3-087A9FC1FADE}"/>
              </a:ext>
            </a:extLst>
          </p:cNvPr>
          <p:cNvCxnSpPr>
            <a:stCxn id="22" idx="4"/>
          </p:cNvCxnSpPr>
          <p:nvPr/>
        </p:nvCxnSpPr>
        <p:spPr>
          <a:xfrm>
            <a:off x="6803467" y="5490558"/>
            <a:ext cx="596760" cy="500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BB13F3EB-8A0B-B542-832A-E3CDC5D65416}"/>
              </a:ext>
            </a:extLst>
          </p:cNvPr>
          <p:cNvCxnSpPr>
            <a:stCxn id="21" idx="4"/>
          </p:cNvCxnSpPr>
          <p:nvPr/>
        </p:nvCxnSpPr>
        <p:spPr>
          <a:xfrm flipH="1">
            <a:off x="6299290" y="5472358"/>
            <a:ext cx="1157246" cy="5182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E308F847-49BA-F04A-A9CE-E471A066B33E}"/>
              </a:ext>
            </a:extLst>
          </p:cNvPr>
          <p:cNvCxnSpPr>
            <a:stCxn id="21" idx="4"/>
          </p:cNvCxnSpPr>
          <p:nvPr/>
        </p:nvCxnSpPr>
        <p:spPr>
          <a:xfrm flipH="1">
            <a:off x="6651780" y="5472358"/>
            <a:ext cx="804756" cy="5182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341501B4-1BEC-2C41-B6F4-803542B1117E}"/>
              </a:ext>
            </a:extLst>
          </p:cNvPr>
          <p:cNvCxnSpPr>
            <a:stCxn id="21" idx="4"/>
          </p:cNvCxnSpPr>
          <p:nvPr/>
        </p:nvCxnSpPr>
        <p:spPr>
          <a:xfrm>
            <a:off x="7456536" y="5472358"/>
            <a:ext cx="315141" cy="509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4344B2FD-7439-0742-AEB0-11B366D71503}"/>
              </a:ext>
            </a:extLst>
          </p:cNvPr>
          <p:cNvCxnSpPr>
            <a:stCxn id="21" idx="4"/>
          </p:cNvCxnSpPr>
          <p:nvPr/>
        </p:nvCxnSpPr>
        <p:spPr>
          <a:xfrm>
            <a:off x="7456536" y="5472358"/>
            <a:ext cx="645695" cy="5226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2A740708-F00A-1846-A30A-BF653E0C93D1}"/>
              </a:ext>
            </a:extLst>
          </p:cNvPr>
          <p:cNvCxnSpPr>
            <a:stCxn id="20" idx="4"/>
          </p:cNvCxnSpPr>
          <p:nvPr/>
        </p:nvCxnSpPr>
        <p:spPr>
          <a:xfrm flipH="1">
            <a:off x="6671218" y="5467939"/>
            <a:ext cx="1435936" cy="5226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5D8875E0-81E6-8942-B6B1-09382E19171E}"/>
              </a:ext>
            </a:extLst>
          </p:cNvPr>
          <p:cNvCxnSpPr>
            <a:stCxn id="20" idx="4"/>
          </p:cNvCxnSpPr>
          <p:nvPr/>
        </p:nvCxnSpPr>
        <p:spPr>
          <a:xfrm flipH="1">
            <a:off x="7043873" y="5467939"/>
            <a:ext cx="1063281" cy="5119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2A82F171-7160-9147-A2AF-D9A446656E63}"/>
              </a:ext>
            </a:extLst>
          </p:cNvPr>
          <p:cNvCxnSpPr>
            <a:stCxn id="20" idx="4"/>
          </p:cNvCxnSpPr>
          <p:nvPr/>
        </p:nvCxnSpPr>
        <p:spPr>
          <a:xfrm>
            <a:off x="8107154" y="5467939"/>
            <a:ext cx="2096" cy="5314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610014C4-DE9C-1946-9091-34DE77E1D92D}"/>
              </a:ext>
            </a:extLst>
          </p:cNvPr>
          <p:cNvCxnSpPr>
            <a:stCxn id="20" idx="4"/>
          </p:cNvCxnSpPr>
          <p:nvPr/>
        </p:nvCxnSpPr>
        <p:spPr>
          <a:xfrm>
            <a:off x="8107154" y="5467939"/>
            <a:ext cx="412989" cy="5142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2F002220-1C2E-2A41-809C-D40660C27CE3}"/>
              </a:ext>
            </a:extLst>
          </p:cNvPr>
          <p:cNvCxnSpPr>
            <a:stCxn id="19" idx="4"/>
          </p:cNvCxnSpPr>
          <p:nvPr/>
        </p:nvCxnSpPr>
        <p:spPr>
          <a:xfrm flipH="1">
            <a:off x="7023908" y="5467939"/>
            <a:ext cx="1736315" cy="5314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D116E05E-8B21-0649-88E0-3903C4E8C78A}"/>
              </a:ext>
            </a:extLst>
          </p:cNvPr>
          <p:cNvCxnSpPr>
            <a:stCxn id="19" idx="4"/>
          </p:cNvCxnSpPr>
          <p:nvPr/>
        </p:nvCxnSpPr>
        <p:spPr>
          <a:xfrm flipH="1">
            <a:off x="7419938" y="5467939"/>
            <a:ext cx="1340285" cy="5314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8CA6C7B3-E79E-0842-B30B-1FEF6222DBDB}"/>
              </a:ext>
            </a:extLst>
          </p:cNvPr>
          <p:cNvCxnSpPr>
            <a:stCxn id="19" idx="4"/>
          </p:cNvCxnSpPr>
          <p:nvPr/>
        </p:nvCxnSpPr>
        <p:spPr>
          <a:xfrm flipH="1">
            <a:off x="8548544" y="5467939"/>
            <a:ext cx="211679" cy="5142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B63670D5-C0E6-914F-85F0-BCCF459978FE}"/>
              </a:ext>
            </a:extLst>
          </p:cNvPr>
          <p:cNvCxnSpPr>
            <a:stCxn id="19" idx="4"/>
          </p:cNvCxnSpPr>
          <p:nvPr/>
        </p:nvCxnSpPr>
        <p:spPr>
          <a:xfrm>
            <a:off x="8760223" y="5467939"/>
            <a:ext cx="143585" cy="5119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Oval 99">
            <a:extLst>
              <a:ext uri="{FF2B5EF4-FFF2-40B4-BE49-F238E27FC236}">
                <a16:creationId xmlns:a16="http://schemas.microsoft.com/office/drawing/2014/main" id="{95D9273B-EE99-E34C-8D75-8E63B1BC66F6}"/>
              </a:ext>
            </a:extLst>
          </p:cNvPr>
          <p:cNvSpPr/>
          <p:nvPr/>
        </p:nvSpPr>
        <p:spPr>
          <a:xfrm>
            <a:off x="2846202" y="5701147"/>
            <a:ext cx="260306" cy="26030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D8BA50B4-5D3F-3742-80AD-8D105064121C}"/>
              </a:ext>
            </a:extLst>
          </p:cNvPr>
          <p:cNvSpPr txBox="1"/>
          <p:nvPr/>
        </p:nvSpPr>
        <p:spPr>
          <a:xfrm>
            <a:off x="2664563" y="5939393"/>
            <a:ext cx="5597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b’: </a:t>
            </a:r>
          </a:p>
          <a:p>
            <a:r>
              <a:rPr lang="en-US" dirty="0"/>
              <a:t>bias</a:t>
            </a:r>
          </a:p>
        </p:txBody>
      </p:sp>
      <p:cxnSp>
        <p:nvCxnSpPr>
          <p:cNvPr id="103" name="Elbow Connector 102">
            <a:extLst>
              <a:ext uri="{FF2B5EF4-FFF2-40B4-BE49-F238E27FC236}">
                <a16:creationId xmlns:a16="http://schemas.microsoft.com/office/drawing/2014/main" id="{7D2C973D-3849-6A49-A74D-88FD46FE18C5}"/>
              </a:ext>
            </a:extLst>
          </p:cNvPr>
          <p:cNvCxnSpPr>
            <a:stCxn id="100" idx="6"/>
            <a:endCxn id="18" idx="4"/>
          </p:cNvCxnSpPr>
          <p:nvPr/>
        </p:nvCxnSpPr>
        <p:spPr>
          <a:xfrm flipV="1">
            <a:off x="3106508" y="5518106"/>
            <a:ext cx="434420" cy="313194"/>
          </a:xfrm>
          <a:prstGeom prst="bentConnector2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5" name="Elbow Connector 104">
            <a:extLst>
              <a:ext uri="{FF2B5EF4-FFF2-40B4-BE49-F238E27FC236}">
                <a16:creationId xmlns:a16="http://schemas.microsoft.com/office/drawing/2014/main" id="{3CAABF87-5F99-A247-AF42-F46B2B7E5E26}"/>
              </a:ext>
            </a:extLst>
          </p:cNvPr>
          <p:cNvCxnSpPr>
            <a:stCxn id="100" idx="6"/>
            <a:endCxn id="17" idx="4"/>
          </p:cNvCxnSpPr>
          <p:nvPr/>
        </p:nvCxnSpPr>
        <p:spPr>
          <a:xfrm flipV="1">
            <a:off x="3106508" y="5499906"/>
            <a:ext cx="1087489" cy="331394"/>
          </a:xfrm>
          <a:prstGeom prst="bentConnector2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7" name="Elbow Connector 106">
            <a:extLst>
              <a:ext uri="{FF2B5EF4-FFF2-40B4-BE49-F238E27FC236}">
                <a16:creationId xmlns:a16="http://schemas.microsoft.com/office/drawing/2014/main" id="{A2EF5D43-7004-1442-A3CE-E8A0F561BF23}"/>
              </a:ext>
            </a:extLst>
          </p:cNvPr>
          <p:cNvCxnSpPr>
            <a:cxnSpLocks/>
            <a:stCxn id="100" idx="6"/>
            <a:endCxn id="16" idx="4"/>
          </p:cNvCxnSpPr>
          <p:nvPr/>
        </p:nvCxnSpPr>
        <p:spPr>
          <a:xfrm flipV="1">
            <a:off x="3106508" y="5495487"/>
            <a:ext cx="1738107" cy="335813"/>
          </a:xfrm>
          <a:prstGeom prst="bentConnector2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0" name="Elbow Connector 109">
            <a:extLst>
              <a:ext uri="{FF2B5EF4-FFF2-40B4-BE49-F238E27FC236}">
                <a16:creationId xmlns:a16="http://schemas.microsoft.com/office/drawing/2014/main" id="{E2388AB0-5C72-C542-85CD-A51088172362}"/>
              </a:ext>
            </a:extLst>
          </p:cNvPr>
          <p:cNvCxnSpPr>
            <a:stCxn id="100" idx="6"/>
            <a:endCxn id="14" idx="4"/>
          </p:cNvCxnSpPr>
          <p:nvPr/>
        </p:nvCxnSpPr>
        <p:spPr>
          <a:xfrm flipV="1">
            <a:off x="3106508" y="5495487"/>
            <a:ext cx="2391176" cy="335813"/>
          </a:xfrm>
          <a:prstGeom prst="bentConnector2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2" name="Elbow Connector 111">
            <a:extLst>
              <a:ext uri="{FF2B5EF4-FFF2-40B4-BE49-F238E27FC236}">
                <a16:creationId xmlns:a16="http://schemas.microsoft.com/office/drawing/2014/main" id="{EEBF5B07-C236-F442-8EB9-25738ECEFB4D}"/>
              </a:ext>
            </a:extLst>
          </p:cNvPr>
          <p:cNvCxnSpPr>
            <a:stCxn id="100" idx="6"/>
            <a:endCxn id="15" idx="4"/>
          </p:cNvCxnSpPr>
          <p:nvPr/>
        </p:nvCxnSpPr>
        <p:spPr>
          <a:xfrm flipV="1">
            <a:off x="3106508" y="5495487"/>
            <a:ext cx="3044245" cy="335813"/>
          </a:xfrm>
          <a:prstGeom prst="bentConnector2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4" name="Elbow Connector 113">
            <a:extLst>
              <a:ext uri="{FF2B5EF4-FFF2-40B4-BE49-F238E27FC236}">
                <a16:creationId xmlns:a16="http://schemas.microsoft.com/office/drawing/2014/main" id="{9594CAF2-235D-3648-9C15-18DE6B9F1EBB}"/>
              </a:ext>
            </a:extLst>
          </p:cNvPr>
          <p:cNvCxnSpPr>
            <a:stCxn id="100" idx="6"/>
            <a:endCxn id="22" idx="4"/>
          </p:cNvCxnSpPr>
          <p:nvPr/>
        </p:nvCxnSpPr>
        <p:spPr>
          <a:xfrm flipV="1">
            <a:off x="3106508" y="5490558"/>
            <a:ext cx="3696959" cy="340742"/>
          </a:xfrm>
          <a:prstGeom prst="bentConnector2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6" name="Elbow Connector 115">
            <a:extLst>
              <a:ext uri="{FF2B5EF4-FFF2-40B4-BE49-F238E27FC236}">
                <a16:creationId xmlns:a16="http://schemas.microsoft.com/office/drawing/2014/main" id="{56DC816F-4073-D644-81A7-0FC3A045FBD3}"/>
              </a:ext>
            </a:extLst>
          </p:cNvPr>
          <p:cNvCxnSpPr>
            <a:stCxn id="100" idx="6"/>
            <a:endCxn id="21" idx="4"/>
          </p:cNvCxnSpPr>
          <p:nvPr/>
        </p:nvCxnSpPr>
        <p:spPr>
          <a:xfrm flipV="1">
            <a:off x="3106508" y="5472358"/>
            <a:ext cx="4350028" cy="358942"/>
          </a:xfrm>
          <a:prstGeom prst="bentConnector2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8" name="Elbow Connector 117">
            <a:extLst>
              <a:ext uri="{FF2B5EF4-FFF2-40B4-BE49-F238E27FC236}">
                <a16:creationId xmlns:a16="http://schemas.microsoft.com/office/drawing/2014/main" id="{FF465969-3085-2849-A01C-A7C50A962088}"/>
              </a:ext>
            </a:extLst>
          </p:cNvPr>
          <p:cNvCxnSpPr>
            <a:stCxn id="100" idx="6"/>
            <a:endCxn id="20" idx="4"/>
          </p:cNvCxnSpPr>
          <p:nvPr/>
        </p:nvCxnSpPr>
        <p:spPr>
          <a:xfrm flipV="1">
            <a:off x="3106508" y="5467939"/>
            <a:ext cx="5000646" cy="363361"/>
          </a:xfrm>
          <a:prstGeom prst="bentConnector2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0" name="Elbow Connector 119">
            <a:extLst>
              <a:ext uri="{FF2B5EF4-FFF2-40B4-BE49-F238E27FC236}">
                <a16:creationId xmlns:a16="http://schemas.microsoft.com/office/drawing/2014/main" id="{1A8083F7-5932-CE4C-A621-9DBAD38B19B0}"/>
              </a:ext>
            </a:extLst>
          </p:cNvPr>
          <p:cNvCxnSpPr>
            <a:stCxn id="100" idx="6"/>
            <a:endCxn id="19" idx="4"/>
          </p:cNvCxnSpPr>
          <p:nvPr/>
        </p:nvCxnSpPr>
        <p:spPr>
          <a:xfrm flipV="1">
            <a:off x="3106508" y="5467939"/>
            <a:ext cx="5653715" cy="363361"/>
          </a:xfrm>
          <a:prstGeom prst="bentConnector2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aphicFrame>
        <p:nvGraphicFramePr>
          <p:cNvPr id="121" name="Table 120">
            <a:extLst>
              <a:ext uri="{FF2B5EF4-FFF2-40B4-BE49-F238E27FC236}">
                <a16:creationId xmlns:a16="http://schemas.microsoft.com/office/drawing/2014/main" id="{D8084DC7-D687-934C-9087-69BD3B1F33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1263694"/>
              </p:ext>
            </p:extLst>
          </p:nvPr>
        </p:nvGraphicFramePr>
        <p:xfrm>
          <a:off x="3124040" y="3740745"/>
          <a:ext cx="1096200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5400">
                  <a:extLst>
                    <a:ext uri="{9D8B030D-6E8A-4147-A177-3AD203B41FA5}">
                      <a16:colId xmlns:a16="http://schemas.microsoft.com/office/drawing/2014/main" val="3146115610"/>
                    </a:ext>
                  </a:extLst>
                </a:gridCol>
                <a:gridCol w="365400">
                  <a:extLst>
                    <a:ext uri="{9D8B030D-6E8A-4147-A177-3AD203B41FA5}">
                      <a16:colId xmlns:a16="http://schemas.microsoft.com/office/drawing/2014/main" val="2566056039"/>
                    </a:ext>
                  </a:extLst>
                </a:gridCol>
                <a:gridCol w="365400">
                  <a:extLst>
                    <a:ext uri="{9D8B030D-6E8A-4147-A177-3AD203B41FA5}">
                      <a16:colId xmlns:a16="http://schemas.microsoft.com/office/drawing/2014/main" val="112355105"/>
                    </a:ext>
                  </a:extLst>
                </a:gridCol>
              </a:tblGrid>
              <a:tr h="36540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6815202"/>
                  </a:ext>
                </a:extLst>
              </a:tr>
              <a:tr h="36540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5239992"/>
                  </a:ext>
                </a:extLst>
              </a:tr>
              <a:tr h="365400">
                <a:tc>
                  <a:txBody>
                    <a:bodyPr/>
                    <a:lstStyle/>
                    <a:p>
                      <a:r>
                        <a:rPr lang="en-US" dirty="0"/>
                        <a:t>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890246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7EA6BCD8-B476-6740-89E5-5F249F019B7E}"/>
                  </a:ext>
                </a:extLst>
              </p:cNvPr>
              <p:cNvSpPr txBox="1"/>
              <p:nvPr/>
            </p:nvSpPr>
            <p:spPr>
              <a:xfrm>
                <a:off x="2737141" y="4104719"/>
                <a:ext cx="4106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7EA6BCD8-B476-6740-89E5-5F249F019B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7141" y="4104719"/>
                <a:ext cx="410689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3" name="Bent-Up Arrow 122">
            <a:extLst>
              <a:ext uri="{FF2B5EF4-FFF2-40B4-BE49-F238E27FC236}">
                <a16:creationId xmlns:a16="http://schemas.microsoft.com/office/drawing/2014/main" id="{6F5FA182-CDD0-4942-88AF-85A7A22F1878}"/>
              </a:ext>
            </a:extLst>
          </p:cNvPr>
          <p:cNvSpPr/>
          <p:nvPr/>
        </p:nvSpPr>
        <p:spPr>
          <a:xfrm rot="5400000">
            <a:off x="1731619" y="5443134"/>
            <a:ext cx="534670" cy="559769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0B4DAF58-6895-0F4E-AE0C-CF0EEFBA462B}"/>
                  </a:ext>
                </a:extLst>
              </p:cNvPr>
              <p:cNvSpPr txBox="1"/>
              <p:nvPr/>
            </p:nvSpPr>
            <p:spPr>
              <a:xfrm>
                <a:off x="4277862" y="3529284"/>
                <a:ext cx="2441608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A=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a+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/>
                  <a:t>b+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dirty="0"/>
                  <a:t>e+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 err="1"/>
                  <a:t>f+b</a:t>
                </a:r>
                <a:r>
                  <a:rPr lang="en-US" dirty="0"/>
                  <a:t>’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B=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b+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/>
                  <a:t>c+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dirty="0"/>
                  <a:t>f+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g+b’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C=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c+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/>
                  <a:t>d+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dirty="0"/>
                  <a:t>g+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 err="1"/>
                  <a:t>h+b</a:t>
                </a:r>
                <a:r>
                  <a:rPr lang="en-US" dirty="0"/>
                  <a:t>’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D=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e+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/>
                  <a:t>f+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dirty="0"/>
                  <a:t>i+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 err="1"/>
                  <a:t>j+b</a:t>
                </a:r>
                <a:r>
                  <a:rPr lang="en-US" dirty="0"/>
                  <a:t>’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E=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f+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/>
                  <a:t>g+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dirty="0"/>
                  <a:t>j+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𝛿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k</m:t>
                    </m:r>
                  </m:oMath>
                </a14:m>
                <a:r>
                  <a:rPr lang="en-US" dirty="0"/>
                  <a:t>+b’</a:t>
                </a:r>
              </a:p>
            </p:txBody>
          </p:sp>
        </mc:Choice>
        <mc:Fallback xmlns="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0B4DAF58-6895-0F4E-AE0C-CF0EEFBA46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7862" y="3529284"/>
                <a:ext cx="2441608" cy="1477328"/>
              </a:xfrm>
              <a:prstGeom prst="rect">
                <a:avLst/>
              </a:prstGeom>
              <a:blipFill>
                <a:blip r:embed="rId5"/>
                <a:stretch>
                  <a:fillRect l="-1554" t="-1709" r="-1554" b="-5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5B820213-38A1-4D40-813B-7357F8BA5869}"/>
                  </a:ext>
                </a:extLst>
              </p:cNvPr>
              <p:cNvSpPr txBox="1"/>
              <p:nvPr/>
            </p:nvSpPr>
            <p:spPr>
              <a:xfrm>
                <a:off x="6688297" y="3527183"/>
                <a:ext cx="2705084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F=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g+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/>
                  <a:t>h+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dirty="0"/>
                  <a:t>k+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l</m:t>
                    </m:r>
                  </m:oMath>
                </a14:m>
                <a:r>
                  <a:rPr lang="en-US" dirty="0"/>
                  <a:t>+b’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G=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i+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/>
                  <a:t>j+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dirty="0"/>
                  <a:t>m+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n</a:t>
                </a:r>
                <a:r>
                  <a:rPr lang="en-US" dirty="0" err="1"/>
                  <a:t>+b</a:t>
                </a:r>
                <a:r>
                  <a:rPr lang="en-US" dirty="0"/>
                  <a:t>’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H=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j+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/>
                  <a:t>k+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dirty="0"/>
                  <a:t>n+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o</a:t>
                </a:r>
                <a:r>
                  <a:rPr lang="en-US" dirty="0" err="1"/>
                  <a:t>+b</a:t>
                </a:r>
                <a:r>
                  <a:rPr lang="en-US" dirty="0"/>
                  <a:t>’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I=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k+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/>
                  <a:t>l+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dirty="0"/>
                  <a:t>o+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p</a:t>
                </a:r>
                <a:r>
                  <a:rPr lang="en-US" dirty="0" err="1"/>
                  <a:t>+b</a:t>
                </a:r>
                <a:r>
                  <a:rPr lang="en-US" dirty="0"/>
                  <a:t>’</a:t>
                </a:r>
              </a:p>
            </p:txBody>
          </p:sp>
        </mc:Choice>
        <mc:Fallback xmlns=""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5B820213-38A1-4D40-813B-7357F8BA58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8297" y="3527183"/>
                <a:ext cx="2705084" cy="1200329"/>
              </a:xfrm>
              <a:prstGeom prst="rect">
                <a:avLst/>
              </a:prstGeom>
              <a:blipFill>
                <a:blip r:embed="rId6"/>
                <a:stretch>
                  <a:fillRect l="-1402" t="-2105" b="-73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96275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LeNet-5: S2 (subsampling)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2386" y="1637616"/>
            <a:ext cx="4432113" cy="4718734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ym typeface="Wingdings"/>
              </a:rPr>
              <a:t>(28x28x6)  (14x14x6)</a:t>
            </a:r>
          </a:p>
          <a:p>
            <a:pPr lvl="1"/>
            <a:r>
              <a:rPr lang="en-US" dirty="0"/>
              <a:t>Kernel size: 2x2, stride=2</a:t>
            </a:r>
          </a:p>
          <a:p>
            <a:pPr lvl="1"/>
            <a:r>
              <a:rPr lang="en-US" dirty="0"/>
              <a:t># kernels: 6</a:t>
            </a:r>
          </a:p>
          <a:p>
            <a:pPr lvl="1"/>
            <a:r>
              <a:rPr lang="en-US" dirty="0"/>
              <a:t>Activation function: sigmoid in the original paper, but often ignored nowadays</a:t>
            </a:r>
          </a:p>
          <a:p>
            <a:pPr lvl="1"/>
            <a:r>
              <a:rPr lang="en-US" dirty="0"/>
              <a:t># parameters: (weighting, bias)x6 = 12</a:t>
            </a:r>
          </a:p>
          <a:p>
            <a:pPr lvl="1"/>
            <a:r>
              <a:rPr lang="en-US" dirty="0"/>
              <a:t># connections: (2x2+1)x(14x14x6) = 5880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13B59-6E60-4B88-BE39-34DD2E63E1C4}" type="datetime1">
              <a:rPr lang="en-US" altLang="zh-TW" smtClean="0"/>
              <a:pPr/>
              <a:t>12/21/21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34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6135" y="1417638"/>
            <a:ext cx="4629472" cy="22356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436135" y="3648876"/>
                <a:ext cx="4605722" cy="1631216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Remark: LeNet-5 use </a:t>
                </a:r>
                <a:r>
                  <a:rPr lang="en-US" sz="2000" b="1" dirty="0">
                    <a:solidFill>
                      <a:srgbClr val="FF0000"/>
                    </a:solidFill>
                  </a:rPr>
                  <a:t>summation pooling</a:t>
                </a:r>
                <a:r>
                  <a:rPr lang="en-US" sz="2000" dirty="0"/>
                  <a:t>, but nowadays we usually use max pooling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Summation pooling</a:t>
                </a:r>
              </a:p>
              <a:p>
                <a:pPr lvl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000" i="0">
                          <a:latin typeface="Cambria Math" panose="02040503050406030204" pitchFamily="18" charset="0"/>
                        </a:rPr>
                        <m:t>sum</m:t>
                      </m:r>
                      <m:r>
                        <a:rPr lang="en-US" sz="2000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i="0">
                          <a:latin typeface="Cambria Math" panose="02040503050406030204" pitchFamily="18" charset="0"/>
                        </a:rPr>
                        <m:t>of</m:t>
                      </m:r>
                      <m:r>
                        <a:rPr lang="en-US" sz="2000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i="0">
                          <a:latin typeface="Cambria Math" panose="02040503050406030204" pitchFamily="18" charset="0"/>
                        </a:rPr>
                        <m:t>entries</m:t>
                      </m:r>
                      <m:r>
                        <a:rPr lang="en-US" sz="2000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i="0">
                          <a:latin typeface="Cambria Math" panose="02040503050406030204" pitchFamily="18" charset="0"/>
                        </a:rPr>
                        <m:t>in</m:t>
                      </m:r>
                      <m:r>
                        <a:rPr lang="en-US" sz="2000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i="0"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 2×2 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grid</m:t>
                      </m:r>
                    </m:oMath>
                  </m:oMathPara>
                </a14:m>
                <a:endParaRPr lang="en-US" sz="2000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output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6135" y="3648876"/>
                <a:ext cx="4605722" cy="1631216"/>
              </a:xfrm>
              <a:prstGeom prst="rect">
                <a:avLst/>
              </a:prstGeom>
              <a:blipFill>
                <a:blip r:embed="rId3"/>
                <a:stretch>
                  <a:fillRect l="-1096" t="-758" b="-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6500A8A-D5A7-DF4F-8C1A-D16601A4F58E}"/>
              </a:ext>
            </a:extLst>
          </p:cNvPr>
          <p:cNvCxnSpPr>
            <a:cxnSpLocks/>
          </p:cNvCxnSpPr>
          <p:nvPr/>
        </p:nvCxnSpPr>
        <p:spPr>
          <a:xfrm>
            <a:off x="2590800" y="5082639"/>
            <a:ext cx="202870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3245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3944470" cy="1143000"/>
          </a:xfrm>
        </p:spPr>
        <p:txBody>
          <a:bodyPr/>
          <a:lstStyle/>
          <a:p>
            <a:r>
              <a:rPr lang="en-US" dirty="0"/>
              <a:t>LeNet-5: C3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778624"/>
            <a:ext cx="8229600" cy="2675964"/>
          </a:xfrm>
        </p:spPr>
        <p:txBody>
          <a:bodyPr>
            <a:normAutofit fontScale="70000" lnSpcReduction="20000"/>
          </a:bodyPr>
          <a:lstStyle/>
          <a:p>
            <a:r>
              <a:rPr lang="en-US" dirty="0">
                <a:sym typeface="Wingdings"/>
              </a:rPr>
              <a:t>(14x14x6)  (10x10x16)</a:t>
            </a:r>
          </a:p>
          <a:p>
            <a:pPr lvl="1"/>
            <a:r>
              <a:rPr lang="en-US" dirty="0"/>
              <a:t>Kernel size: 5x5</a:t>
            </a:r>
          </a:p>
          <a:p>
            <a:pPr lvl="1"/>
            <a:r>
              <a:rPr lang="en-US" dirty="0"/>
              <a:t># kernels: 16</a:t>
            </a:r>
          </a:p>
          <a:p>
            <a:pPr lvl="2"/>
            <a:r>
              <a:rPr lang="en-US" dirty="0"/>
              <a:t>Each kernel is only applied to different parts of input channels</a:t>
            </a:r>
          </a:p>
          <a:p>
            <a:pPr lvl="1"/>
            <a:r>
              <a:rPr lang="en-US" dirty="0"/>
              <a:t>Activation function: sigmoid</a:t>
            </a:r>
          </a:p>
          <a:p>
            <a:pPr lvl="1"/>
            <a:r>
              <a:rPr lang="en-US" dirty="0"/>
              <a:t># parameters: </a:t>
            </a:r>
            <a:r>
              <a:rPr lang="en-US" dirty="0">
                <a:solidFill>
                  <a:srgbClr val="FF0000"/>
                </a:solidFill>
              </a:rPr>
              <a:t>(5x5x3+1)x6</a:t>
            </a:r>
            <a:r>
              <a:rPr lang="en-US" dirty="0"/>
              <a:t>+</a:t>
            </a:r>
            <a:r>
              <a:rPr lang="en-US" dirty="0">
                <a:solidFill>
                  <a:srgbClr val="0432FF"/>
                </a:solidFill>
              </a:rPr>
              <a:t>(5x5x4+1)x6</a:t>
            </a:r>
            <a:r>
              <a:rPr lang="en-US" dirty="0"/>
              <a:t>+</a:t>
            </a:r>
            <a:r>
              <a:rPr lang="en-US" dirty="0">
                <a:solidFill>
                  <a:srgbClr val="945200"/>
                </a:solidFill>
              </a:rPr>
              <a:t>(5x5x4+1)x3</a:t>
            </a:r>
            <a:r>
              <a:rPr lang="en-US" dirty="0"/>
              <a:t>+</a:t>
            </a:r>
            <a:r>
              <a:rPr lang="en-US" dirty="0">
                <a:solidFill>
                  <a:srgbClr val="00B050"/>
                </a:solidFill>
              </a:rPr>
              <a:t>(5x5x6+1)x1</a:t>
            </a:r>
            <a:r>
              <a:rPr lang="en-US" dirty="0"/>
              <a:t> = 1516</a:t>
            </a:r>
          </a:p>
          <a:p>
            <a:pPr lvl="2"/>
            <a:r>
              <a:rPr lang="en-US" dirty="0"/>
              <a:t>The colors map to the above table</a:t>
            </a:r>
          </a:p>
          <a:p>
            <a:pPr lvl="1"/>
            <a:r>
              <a:rPr lang="en-US" dirty="0"/>
              <a:t># connections: 1516x10x10 = 151,600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13B59-6E60-4B88-BE39-34DD2E63E1C4}" type="datetime1">
              <a:rPr lang="en-US" altLang="zh-TW" smtClean="0"/>
              <a:pPr/>
              <a:t>12/21/21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35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837" y="1139210"/>
            <a:ext cx="3702982" cy="2235600"/>
          </a:xfrm>
          <a:prstGeom prst="rect">
            <a:avLst/>
          </a:prstGeom>
        </p:spPr>
      </p:pic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0463670"/>
              </p:ext>
            </p:extLst>
          </p:nvPr>
        </p:nvGraphicFramePr>
        <p:xfrm>
          <a:off x="4401670" y="995774"/>
          <a:ext cx="4459950" cy="2682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2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23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23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623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623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623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623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623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623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6235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6235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6235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6235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26235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262350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262350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b="1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b="1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b="1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b="1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b="1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9" name="Rectangle 8"/>
          <p:cNvSpPr/>
          <p:nvPr/>
        </p:nvSpPr>
        <p:spPr>
          <a:xfrm>
            <a:off x="4639235" y="995774"/>
            <a:ext cx="1559859" cy="26822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257359" y="1000257"/>
            <a:ext cx="1515042" cy="2682240"/>
          </a:xfrm>
          <a:prstGeom prst="rect">
            <a:avLst/>
          </a:prstGeom>
          <a:noFill/>
          <a:ln>
            <a:solidFill>
              <a:srgbClr val="0432FF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7821694" y="1004740"/>
            <a:ext cx="730635" cy="2682240"/>
          </a:xfrm>
          <a:prstGeom prst="rect">
            <a:avLst/>
          </a:prstGeom>
          <a:noFill/>
          <a:ln>
            <a:solidFill>
              <a:srgbClr val="9452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8606103" y="995776"/>
            <a:ext cx="255517" cy="268224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 rot="16200000">
            <a:off x="3387721" y="2419554"/>
            <a:ext cx="1734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6 input channels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231936" y="609201"/>
            <a:ext cx="11439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16 kernels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1372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LeNet-5: S4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733920"/>
            <a:ext cx="8229600" cy="2472925"/>
          </a:xfrm>
        </p:spPr>
        <p:txBody>
          <a:bodyPr>
            <a:normAutofit fontScale="77500" lnSpcReduction="20000"/>
          </a:bodyPr>
          <a:lstStyle/>
          <a:p>
            <a:r>
              <a:rPr lang="en-US" dirty="0">
                <a:sym typeface="Wingdings"/>
              </a:rPr>
              <a:t>(10x10x16)  (5x5x16)</a:t>
            </a:r>
          </a:p>
          <a:p>
            <a:pPr lvl="1"/>
            <a:r>
              <a:rPr lang="en-US" dirty="0"/>
              <a:t>Kernel size: 2x2, stride=2</a:t>
            </a:r>
          </a:p>
          <a:p>
            <a:pPr lvl="1"/>
            <a:r>
              <a:rPr lang="en-US" dirty="0"/>
              <a:t># kernels: 16</a:t>
            </a:r>
          </a:p>
          <a:p>
            <a:pPr lvl="1"/>
            <a:r>
              <a:rPr lang="en-US" dirty="0"/>
              <a:t>Activation function: sigmoid in the original paper, but often ignored nowadays</a:t>
            </a:r>
          </a:p>
          <a:p>
            <a:pPr lvl="1"/>
            <a:r>
              <a:rPr lang="en-US" dirty="0"/>
              <a:t># parameters: (weighting, bias)x16 = 32</a:t>
            </a:r>
          </a:p>
          <a:p>
            <a:pPr lvl="1"/>
            <a:r>
              <a:rPr lang="en-US" dirty="0"/>
              <a:t># connections: (2x2+1)x(5x5x16) = 2000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13B59-6E60-4B88-BE39-34DD2E63E1C4}" type="datetime1">
              <a:rPr lang="en-US" altLang="zh-TW" smtClean="0"/>
              <a:pPr/>
              <a:t>12/21/21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36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0991" y="1352415"/>
            <a:ext cx="4622018" cy="2232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217460" y="3648876"/>
            <a:ext cx="33079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LeNet-5 use summation pooling, but nowadays </a:t>
            </a:r>
            <a:r>
              <a:rPr lang="en-US"/>
              <a:t>we usually use max pooling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712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LeNet-5: C5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(5x5x16) </a:t>
            </a:r>
            <a:r>
              <a:rPr lang="en-US" dirty="0">
                <a:sym typeface="Wingdings"/>
              </a:rPr>
              <a:t> (1x1x120)</a:t>
            </a:r>
          </a:p>
          <a:p>
            <a:pPr lvl="1"/>
            <a:r>
              <a:rPr lang="en-US" dirty="0"/>
              <a:t>Kernel size: 5x5</a:t>
            </a:r>
          </a:p>
          <a:p>
            <a:pPr lvl="1"/>
            <a:r>
              <a:rPr lang="en-US" dirty="0"/>
              <a:t># kernels: 120</a:t>
            </a:r>
          </a:p>
          <a:p>
            <a:pPr lvl="1"/>
            <a:r>
              <a:rPr lang="en-US" dirty="0"/>
              <a:t>Activation function: sigmoid</a:t>
            </a:r>
          </a:p>
          <a:p>
            <a:pPr lvl="1"/>
            <a:r>
              <a:rPr lang="en-US" dirty="0"/>
              <a:t># parameters: (5x5x16+1)x120=48120</a:t>
            </a:r>
          </a:p>
          <a:p>
            <a:pPr lvl="1"/>
            <a:r>
              <a:rPr lang="en-US" dirty="0"/>
              <a:t># connections: 48120 (fully connected)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13B59-6E60-4B88-BE39-34DD2E63E1C4}" type="datetime1">
              <a:rPr lang="en-US" altLang="zh-TW" smtClean="0"/>
              <a:pPr/>
              <a:t>12/21/21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37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7035" y="1417638"/>
            <a:ext cx="42164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080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LeNet-5: F6 (fully connected)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half" idx="1"/>
              </p:nvPr>
            </p:nvSpPr>
            <p:spPr>
              <a:xfrm>
                <a:off x="457199" y="1600200"/>
                <a:ext cx="4585447" cy="4525963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>
                    <a:sym typeface="Wingdings"/>
                  </a:rPr>
                  <a:t>(1x1x120)  (1x1x84)</a:t>
                </a:r>
              </a:p>
              <a:p>
                <a:pPr lvl="1"/>
                <a:r>
                  <a:rPr lang="en-US" dirty="0"/>
                  <a:t>Kernel size: 1x1</a:t>
                </a:r>
              </a:p>
              <a:p>
                <a:pPr lvl="1"/>
                <a:r>
                  <a:rPr lang="en-US" dirty="0"/>
                  <a:t># kernels: 84</a:t>
                </a:r>
              </a:p>
              <a:p>
                <a:pPr lvl="1"/>
                <a:r>
                  <a:rPr lang="en-US" dirty="0"/>
                  <a:t>Activation function: a customized sigmoid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𝑧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latin typeface="Cambria Math" charset="0"/>
                      </a:rPr>
                      <m:t>𝐴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charset="0"/>
                          </a:rPr>
                          <m:t>tanh</m:t>
                        </m:r>
                      </m:fName>
                      <m:e>
                        <m:r>
                          <a:rPr lang="en-US" i="1">
                            <a:latin typeface="Cambria Math" charset="0"/>
                          </a:rPr>
                          <m:t>(</m:t>
                        </m:r>
                        <m:r>
                          <a:rPr lang="en-US" i="1">
                            <a:latin typeface="Cambria Math" charset="0"/>
                          </a:rPr>
                          <m:t>𝑆𝑧</m:t>
                        </m:r>
                        <m:r>
                          <a:rPr lang="en-US" i="1">
                            <a:latin typeface="Cambria Math" charset="0"/>
                          </a:rPr>
                          <m:t>)</m:t>
                        </m:r>
                      </m:e>
                    </m:func>
                  </m:oMath>
                </a14:m>
                <a:endParaRPr lang="en-US" dirty="0"/>
              </a:p>
              <a:p>
                <a:pPr lvl="3"/>
                <a:r>
                  <a:rPr lang="en-US" i="1" dirty="0"/>
                  <a:t>A</a:t>
                </a:r>
                <a:r>
                  <a:rPr lang="en-US" dirty="0"/>
                  <a:t>: amplifier of the function</a:t>
                </a:r>
              </a:p>
              <a:p>
                <a:pPr lvl="3"/>
                <a:r>
                  <a:rPr lang="en-US" i="1" dirty="0"/>
                  <a:t>S</a:t>
                </a:r>
                <a:r>
                  <a:rPr lang="en-US" dirty="0"/>
                  <a:t>: slope at the origin</a:t>
                </a:r>
              </a:p>
              <a:p>
                <a:pPr lvl="1"/>
                <a:r>
                  <a:rPr lang="en-US" dirty="0"/>
                  <a:t># parameters: (1x1x120+1)x84=10164</a:t>
                </a:r>
              </a:p>
              <a:p>
                <a:pPr lvl="1"/>
                <a:r>
                  <a:rPr lang="en-US" dirty="0"/>
                  <a:t># connections: 10164 (fully connected)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457199" y="1600200"/>
                <a:ext cx="4585447" cy="4525963"/>
              </a:xfrm>
              <a:blipFill rotWithShape="0">
                <a:blip r:embed="rId2"/>
                <a:stretch>
                  <a:fillRect l="-2394" t="-2695" b="-12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13B59-6E60-4B88-BE39-34DD2E63E1C4}" type="datetime1">
              <a:rPr lang="en-US" altLang="zh-TW" smtClean="0"/>
              <a:pPr/>
              <a:t>12/21/21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38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7035" y="1417638"/>
            <a:ext cx="42164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968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LeNet-5: output layer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128649"/>
            <a:ext cx="8229600" cy="3592826"/>
          </a:xfrm>
        </p:spPr>
        <p:txBody>
          <a:bodyPr>
            <a:normAutofit/>
          </a:bodyPr>
          <a:lstStyle/>
          <a:p>
            <a:r>
              <a:rPr lang="en-US" dirty="0">
                <a:sym typeface="Wingdings"/>
              </a:rPr>
              <a:t>(1x1x84)  (1x1x10)</a:t>
            </a:r>
          </a:p>
          <a:p>
            <a:pPr lvl="1"/>
            <a:r>
              <a:rPr lang="en-US" dirty="0"/>
              <a:t>Kernel size: 1x1</a:t>
            </a:r>
          </a:p>
          <a:p>
            <a:pPr lvl="1"/>
            <a:r>
              <a:rPr lang="en-US" dirty="0"/>
              <a:t># kernels: 10</a:t>
            </a:r>
          </a:p>
          <a:p>
            <a:pPr lvl="1"/>
            <a:r>
              <a:rPr lang="en-US" dirty="0"/>
              <a:t>Activation function: none</a:t>
            </a:r>
          </a:p>
          <a:p>
            <a:pPr lvl="1"/>
            <a:r>
              <a:rPr lang="en-US" dirty="0"/>
              <a:t># parameters: (1x1x84)x10=840</a:t>
            </a:r>
          </a:p>
          <a:p>
            <a:pPr lvl="2"/>
            <a:r>
              <a:rPr lang="en-US" dirty="0"/>
              <a:t>No bias term in the original paper (details ignored).  Nowadays usually use </a:t>
            </a:r>
            <a:r>
              <a:rPr lang="en-US" dirty="0" err="1"/>
              <a:t>softmax</a:t>
            </a:r>
            <a:r>
              <a:rPr lang="en-US" dirty="0"/>
              <a:t> function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13B59-6E60-4B88-BE39-34DD2E63E1C4}" type="datetime1">
              <a:rPr lang="en-US" altLang="zh-TW" smtClean="0"/>
              <a:pPr/>
              <a:t>12/21/21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39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8250" y="1328649"/>
            <a:ext cx="3774194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353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1425569"/>
            <a:ext cx="9144000" cy="5143500"/>
            <a:chOff x="0" y="1577975"/>
            <a:chExt cx="9144000" cy="514350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577975"/>
              <a:ext cx="9144000" cy="5143500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69279" y="1647250"/>
              <a:ext cx="5638800" cy="81163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3295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Naïve version: use fully connected feedforward neural network for object recognition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13B59-6E60-4B88-BE39-34DD2E63E1C4}" type="datetime1">
              <a:rPr lang="en-US" altLang="zh-TW" smtClean="0"/>
              <a:pPr/>
              <a:t>12/21/21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345381" y="2466110"/>
            <a:ext cx="2123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10-class </a:t>
            </a:r>
            <a:r>
              <a:rPr lang="en-US" dirty="0" err="1"/>
              <a:t>classificaton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5130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of CNN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 special type of feedforward neural network</a:t>
            </a:r>
          </a:p>
          <a:p>
            <a:pPr lvl="1"/>
            <a:r>
              <a:rPr lang="en-US" dirty="0"/>
              <a:t>Conv layer</a:t>
            </a:r>
          </a:p>
          <a:p>
            <a:pPr lvl="2"/>
            <a:r>
              <a:rPr lang="en-US" dirty="0"/>
              <a:t>Connect to only a small subset of neurons in the neighboring layers</a:t>
            </a:r>
          </a:p>
          <a:p>
            <a:pPr lvl="1"/>
            <a:r>
              <a:rPr lang="en-US" dirty="0"/>
              <a:t>Subsampling (pooling) layer</a:t>
            </a:r>
          </a:p>
          <a:p>
            <a:pPr lvl="2"/>
            <a:r>
              <a:rPr lang="en-US" dirty="0"/>
              <a:t>Connect to only a small subset of neurons in the neighboring layers</a:t>
            </a:r>
          </a:p>
          <a:p>
            <a:pPr lvl="2"/>
            <a:r>
              <a:rPr lang="en-US" dirty="0"/>
              <a:t>Subsampling</a:t>
            </a:r>
          </a:p>
          <a:p>
            <a:pPr lvl="1"/>
            <a:r>
              <a:rPr lang="en-US" dirty="0"/>
              <a:t>Fully connected layer</a:t>
            </a:r>
          </a:p>
          <a:p>
            <a:pPr lvl="2"/>
            <a:r>
              <a:rPr lang="en-US"/>
              <a:t>Multi-class classification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13B59-6E60-4B88-BE39-34DD2E63E1C4}" type="datetime1">
              <a:rPr lang="en-US" altLang="zh-TW" smtClean="0"/>
              <a:pPr/>
              <a:t>12/21/21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364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ImageNet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# images: ~14M</a:t>
            </a:r>
          </a:p>
          <a:p>
            <a:r>
              <a:rPr lang="en-US" dirty="0"/>
              <a:t># high level categories: 27</a:t>
            </a:r>
          </a:p>
          <a:p>
            <a:r>
              <a:rPr lang="en-US" dirty="0"/>
              <a:t># sub-categories: ~21K</a:t>
            </a:r>
          </a:p>
          <a:p>
            <a:r>
              <a:rPr lang="en-US" dirty="0"/>
              <a:t>Collected from Amazon Mechanical Turk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13B59-6E60-4B88-BE39-34DD2E63E1C4}" type="datetime1">
              <a:rPr lang="en-US" altLang="zh-TW" smtClean="0"/>
              <a:pPr/>
              <a:t>12/21/21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57200" y="6100524"/>
            <a:ext cx="33385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http://image-net.org/about-stats</a:t>
            </a:r>
            <a:r>
              <a:rPr lang="en-US" dirty="0"/>
              <a:t>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1541" y="4119869"/>
            <a:ext cx="4809565" cy="1805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281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ILSVRC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ImageNet Large Scale Visual Recognition Competition</a:t>
            </a:r>
          </a:p>
          <a:p>
            <a:r>
              <a:rPr lang="en-US" dirty="0"/>
              <a:t>Annual competition (2010 – 2017)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13B59-6E60-4B88-BE39-34DD2E63E1C4}" type="datetime1">
              <a:rPr lang="en-US" altLang="zh-TW" smtClean="0"/>
              <a:pPr/>
              <a:t>12/21/21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2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1285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Top-5 error rate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13B59-6E60-4B88-BE39-34DD2E63E1C4}" type="datetime1">
              <a:rPr lang="en-US" altLang="zh-TW" smtClean="0"/>
              <a:pPr/>
              <a:t>12/21/21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301753" y="2584271"/>
            <a:ext cx="172122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Top-5 error: check if the target label is one of the top 5 predictions</a:t>
            </a:r>
          </a:p>
        </p:txBody>
      </p:sp>
    </p:spTree>
    <p:extLst>
      <p:ext uri="{BB962C8B-B14F-4D97-AF65-F5344CB8AC3E}">
        <p14:creationId xmlns:p14="http://schemas.microsoft.com/office/powerpoint/2010/main" val="326343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681E69-446E-794B-863D-B63E5B669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study: </a:t>
            </a:r>
            <a:r>
              <a:rPr lang="en-US" dirty="0" err="1"/>
              <a:t>AlexNet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251412-07F5-4846-8527-37E5D18116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Won 2012 ImageNet ILSVRC challenge</a:t>
            </a:r>
          </a:p>
          <a:p>
            <a:pPr lvl="1"/>
            <a:r>
              <a:rPr lang="en-US" dirty="0"/>
              <a:t>Top-5 error rate: 16.4% (second place: 26%)</a:t>
            </a:r>
          </a:p>
          <a:p>
            <a:r>
              <a:rPr lang="en-US" dirty="0"/>
              <a:t>Important features</a:t>
            </a:r>
          </a:p>
          <a:p>
            <a:pPr lvl="1"/>
            <a:r>
              <a:rPr lang="en-US" dirty="0"/>
              <a:t>A deeper LeNet5</a:t>
            </a:r>
          </a:p>
          <a:p>
            <a:pPr lvl="1"/>
            <a:r>
              <a:rPr lang="en-US" dirty="0"/>
              <a:t>First use of ReLU</a:t>
            </a:r>
          </a:p>
          <a:p>
            <a:pPr lvl="1"/>
            <a:r>
              <a:rPr lang="en-US" dirty="0"/>
              <a:t>Heavy data augmentation</a:t>
            </a:r>
          </a:p>
          <a:p>
            <a:pPr lvl="1"/>
            <a:r>
              <a:rPr lang="en-US" dirty="0"/>
              <a:t>Dropout 0.5</a:t>
            </a:r>
          </a:p>
          <a:p>
            <a:pPr lvl="1"/>
            <a:r>
              <a:rPr lang="en-US" dirty="0"/>
              <a:t>SGD with momentum 0.9</a:t>
            </a:r>
          </a:p>
          <a:p>
            <a:pPr lvl="1"/>
            <a:r>
              <a:rPr lang="en-US" dirty="0"/>
              <a:t>Learning rate 0.01, reduce by 10 manually when </a:t>
            </a:r>
            <a:r>
              <a:rPr lang="en-US" dirty="0" err="1"/>
              <a:t>val</a:t>
            </a:r>
            <a:r>
              <a:rPr lang="en-US" dirty="0"/>
              <a:t> accuracy plateaus</a:t>
            </a:r>
          </a:p>
          <a:p>
            <a:pPr lvl="1"/>
            <a:r>
              <a:rPr lang="en-US" dirty="0"/>
              <a:t>Proposed Local Response Normalization Layers (LRN), but this is rarely used recently since usually not helpful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21AA6A-351C-624F-B79C-D997E0B8E9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13B59-6E60-4B88-BE39-34DD2E63E1C4}" type="datetime1">
              <a:rPr lang="en-US" altLang="zh-TW" smtClean="0"/>
              <a:pPr/>
              <a:t>12/21/21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978F28-C6CD-9449-9421-9C148CE9B5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437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F86C28-05CA-264F-BC49-B2F898DEFC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AlexNet</a:t>
            </a:r>
            <a:r>
              <a:rPr lang="en-US" dirty="0"/>
              <a:t> architecture (1/2)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325858-E704-8240-A47F-03B6A83BB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13B59-6E60-4B88-BE39-34DD2E63E1C4}" type="datetime1">
              <a:rPr lang="en-US" altLang="zh-TW" smtClean="0"/>
              <a:pPr/>
              <a:t>12/21/21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00E51E-1504-4746-861E-B2084429C4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45</a:t>
            </a:fld>
            <a:endParaRPr lang="en-US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B54DB8DF-E9B5-0F41-8544-2938DF3760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917469"/>
            <a:ext cx="8229600" cy="3891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414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A959E-4C07-2240-ADD0-A50A3711B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AlexNet</a:t>
            </a:r>
            <a:r>
              <a:rPr lang="en-US" dirty="0"/>
              <a:t> architecture (2/2)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DBE4F7C3-F1DB-C740-919A-108ADCD0A79C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57200" y="1777944"/>
          <a:ext cx="8229600" cy="44477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4706">
                  <a:extLst>
                    <a:ext uri="{9D8B030D-6E8A-4147-A177-3AD203B41FA5}">
                      <a16:colId xmlns:a16="http://schemas.microsoft.com/office/drawing/2014/main" val="1857538908"/>
                    </a:ext>
                  </a:extLst>
                </a:gridCol>
                <a:gridCol w="1199408">
                  <a:extLst>
                    <a:ext uri="{9D8B030D-6E8A-4147-A177-3AD203B41FA5}">
                      <a16:colId xmlns:a16="http://schemas.microsoft.com/office/drawing/2014/main" val="2745836481"/>
                    </a:ext>
                  </a:extLst>
                </a:gridCol>
                <a:gridCol w="878774">
                  <a:extLst>
                    <a:ext uri="{9D8B030D-6E8A-4147-A177-3AD203B41FA5}">
                      <a16:colId xmlns:a16="http://schemas.microsoft.com/office/drawing/2014/main" val="1899361367"/>
                    </a:ext>
                  </a:extLst>
                </a:gridCol>
                <a:gridCol w="1033154">
                  <a:extLst>
                    <a:ext uri="{9D8B030D-6E8A-4147-A177-3AD203B41FA5}">
                      <a16:colId xmlns:a16="http://schemas.microsoft.com/office/drawing/2014/main" val="1263660367"/>
                    </a:ext>
                  </a:extLst>
                </a:gridCol>
                <a:gridCol w="1223158">
                  <a:extLst>
                    <a:ext uri="{9D8B030D-6E8A-4147-A177-3AD203B41FA5}">
                      <a16:colId xmlns:a16="http://schemas.microsoft.com/office/drawing/2014/main" val="38991770"/>
                    </a:ext>
                  </a:extLst>
                </a:gridCol>
                <a:gridCol w="760021">
                  <a:extLst>
                    <a:ext uri="{9D8B030D-6E8A-4147-A177-3AD203B41FA5}">
                      <a16:colId xmlns:a16="http://schemas.microsoft.com/office/drawing/2014/main" val="4293406973"/>
                    </a:ext>
                  </a:extLst>
                </a:gridCol>
                <a:gridCol w="961901">
                  <a:extLst>
                    <a:ext uri="{9D8B030D-6E8A-4147-A177-3AD203B41FA5}">
                      <a16:colId xmlns:a16="http://schemas.microsoft.com/office/drawing/2014/main" val="288507115"/>
                    </a:ext>
                  </a:extLst>
                </a:gridCol>
                <a:gridCol w="1478478">
                  <a:extLst>
                    <a:ext uri="{9D8B030D-6E8A-4147-A177-3AD203B41FA5}">
                      <a16:colId xmlns:a16="http://schemas.microsoft.com/office/drawing/2014/main" val="4209005646"/>
                    </a:ext>
                  </a:extLst>
                </a:gridCol>
              </a:tblGrid>
              <a:tr h="424436">
                <a:tc>
                  <a:txBody>
                    <a:bodyPr/>
                    <a:lstStyle/>
                    <a:p>
                      <a:r>
                        <a:rPr lang="en-US" dirty="0"/>
                        <a:t>Layer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# maps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Kernel 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Stride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Padding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Activation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7712069"/>
                  </a:ext>
                </a:extLst>
              </a:tr>
              <a:tr h="285630">
                <a:tc>
                  <a:txBody>
                    <a:bodyPr/>
                    <a:lstStyle/>
                    <a:p>
                      <a:r>
                        <a:rPr lang="en-US" dirty="0"/>
                        <a:t>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227X227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7495635"/>
                  </a:ext>
                </a:extLst>
              </a:tr>
              <a:tr h="285630">
                <a:tc>
                  <a:txBody>
                    <a:bodyPr/>
                    <a:lstStyle/>
                    <a:p>
                      <a:r>
                        <a:rPr lang="en-US" dirty="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Conv.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55X55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11X11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valid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ReLU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7052786"/>
                  </a:ext>
                </a:extLst>
              </a:tr>
              <a:tr h="285630">
                <a:tc>
                  <a:txBody>
                    <a:bodyPr/>
                    <a:lstStyle/>
                    <a:p>
                      <a:r>
                        <a:rPr lang="en-US" dirty="0"/>
                        <a:t>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Max pool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27X27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3X3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valid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7147892"/>
                  </a:ext>
                </a:extLst>
              </a:tr>
              <a:tr h="285630">
                <a:tc>
                  <a:txBody>
                    <a:bodyPr/>
                    <a:lstStyle/>
                    <a:p>
                      <a:r>
                        <a:rPr lang="en-US" dirty="0"/>
                        <a:t>C3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Conv.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27X27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5X5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ReLU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5008532"/>
                  </a:ext>
                </a:extLst>
              </a:tr>
              <a:tr h="285630">
                <a:tc>
                  <a:txBody>
                    <a:bodyPr/>
                    <a:lstStyle/>
                    <a:p>
                      <a:r>
                        <a:rPr lang="en-US" dirty="0"/>
                        <a:t>S4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Max pool.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13X13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3X3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valid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8327096"/>
                  </a:ext>
                </a:extLst>
              </a:tr>
              <a:tr h="285630">
                <a:tc>
                  <a:txBody>
                    <a:bodyPr/>
                    <a:lstStyle/>
                    <a:p>
                      <a:r>
                        <a:rPr lang="en-US" dirty="0"/>
                        <a:t>C5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Conv.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13X13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3X3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ReLU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6287541"/>
                  </a:ext>
                </a:extLst>
              </a:tr>
              <a:tr h="285630">
                <a:tc>
                  <a:txBody>
                    <a:bodyPr/>
                    <a:lstStyle/>
                    <a:p>
                      <a:r>
                        <a:rPr lang="en-US" dirty="0"/>
                        <a:t>C6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Conv.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13X13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3X3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ReLU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6733062"/>
                  </a:ext>
                </a:extLst>
              </a:tr>
              <a:tr h="285630">
                <a:tc>
                  <a:txBody>
                    <a:bodyPr/>
                    <a:lstStyle/>
                    <a:p>
                      <a:r>
                        <a:rPr lang="en-US" dirty="0"/>
                        <a:t>C7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Conv.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13X13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3X3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ReLU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20066"/>
                  </a:ext>
                </a:extLst>
              </a:tr>
              <a:tr h="285630">
                <a:tc>
                  <a:txBody>
                    <a:bodyPr/>
                    <a:lstStyle/>
                    <a:p>
                      <a:r>
                        <a:rPr lang="en-US" dirty="0"/>
                        <a:t>F8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Fully conn.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4,096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ReLU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0070511"/>
                  </a:ext>
                </a:extLst>
              </a:tr>
              <a:tr h="285630">
                <a:tc>
                  <a:txBody>
                    <a:bodyPr/>
                    <a:lstStyle/>
                    <a:p>
                      <a:r>
                        <a:rPr lang="en-US" dirty="0"/>
                        <a:t>F9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Fully conn.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4,096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ReLU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6140328"/>
                  </a:ext>
                </a:extLst>
              </a:tr>
              <a:tr h="285630">
                <a:tc>
                  <a:txBody>
                    <a:bodyPr/>
                    <a:lstStyle/>
                    <a:p>
                      <a:r>
                        <a:rPr lang="en-US" dirty="0"/>
                        <a:t>out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Fully conn.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Softmax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1294884"/>
                  </a:ext>
                </a:extLst>
              </a:tr>
            </a:tbl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AF122A-B3D7-554B-8141-BC4537C7E2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13B59-6E60-4B88-BE39-34DD2E63E1C4}" type="datetime1">
              <a:rPr lang="en-US" altLang="zh-TW" smtClean="0"/>
              <a:pPr/>
              <a:t>12/21/21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ED65F8-BD44-EB40-9B81-7829225C62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841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ADCDB0-8354-EA44-857E-198707527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ReLU vs tanh (reported in </a:t>
            </a:r>
            <a:r>
              <a:rPr lang="en-US" dirty="0" err="1"/>
              <a:t>AlexNet</a:t>
            </a:r>
            <a:r>
              <a:rPr lang="en-US" dirty="0"/>
              <a:t> paper)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E4348C5-8280-3341-A05E-120477A3D3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25362" y="1600200"/>
            <a:ext cx="2893275" cy="4525963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E287FD-AB7E-0C4D-ACB9-A026B4B2AF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13B59-6E60-4B88-BE39-34DD2E63E1C4}" type="datetime1">
              <a:rPr lang="en-US" altLang="zh-TW" smtClean="0"/>
              <a:pPr/>
              <a:t>12/21/21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F41FFA-F660-B844-932F-F8BF43A4F6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856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54A9C-F06C-4846-9087-B8AFF65B53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study: </a:t>
            </a:r>
            <a:r>
              <a:rPr lang="en-US" dirty="0" err="1"/>
              <a:t>ZFNet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9B8213-21A6-5148-ACAF-BCC668833A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Won 2013 </a:t>
            </a:r>
            <a:r>
              <a:rPr lang="en-US" dirty="0" err="1"/>
              <a:t>IMageNet</a:t>
            </a:r>
            <a:r>
              <a:rPr lang="en-US" dirty="0"/>
              <a:t> ILSVRC challenge</a:t>
            </a:r>
          </a:p>
          <a:p>
            <a:pPr lvl="1"/>
            <a:r>
              <a:rPr lang="en-US" dirty="0"/>
              <a:t>Top-5 error rate: 11.7%</a:t>
            </a:r>
          </a:p>
          <a:p>
            <a:r>
              <a:rPr lang="en-US" dirty="0"/>
              <a:t>A variant of </a:t>
            </a:r>
            <a:r>
              <a:rPr lang="en-US" dirty="0" err="1"/>
              <a:t>AlexNet</a:t>
            </a:r>
            <a:r>
              <a:rPr lang="en-US" dirty="0"/>
              <a:t> with improved hyper-parameters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F13080-9324-5643-8A5E-761F9C5841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13B59-6E60-4B88-BE39-34DD2E63E1C4}" type="datetime1">
              <a:rPr lang="en-US" altLang="zh-TW" smtClean="0"/>
              <a:pPr/>
              <a:t>12/21/21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9DE399-1A89-FE4B-82D5-308E49233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891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594479-8B77-8E47-B7DB-3905C7EA5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ZFNet</a:t>
            </a:r>
            <a:r>
              <a:rPr lang="en-US" dirty="0"/>
              <a:t>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20DFC3-60B8-CF49-91F9-64A49D4BDC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AlexNet</a:t>
            </a:r>
            <a:r>
              <a:rPr lang="en-US" dirty="0"/>
              <a:t>, but</a:t>
            </a:r>
          </a:p>
          <a:p>
            <a:pPr lvl="1"/>
            <a:r>
              <a:rPr lang="en-US" dirty="0"/>
              <a:t>Conv1: change from (11</a:t>
            </a:r>
            <a:r>
              <a:rPr lang="en-US" dirty="0">
                <a:solidFill>
                  <a:prstClr val="black"/>
                </a:solidFill>
              </a:rPr>
              <a:t>X11) stride 4 to </a:t>
            </a:r>
            <a:r>
              <a:rPr lang="en-US" dirty="0"/>
              <a:t>(7</a:t>
            </a:r>
            <a:r>
              <a:rPr lang="en-US" dirty="0">
                <a:solidFill>
                  <a:prstClr val="black"/>
                </a:solidFill>
              </a:rPr>
              <a:t>X7) stride 2 </a:t>
            </a:r>
          </a:p>
          <a:p>
            <a:pPr lvl="1"/>
            <a:r>
              <a:rPr lang="en-US" dirty="0">
                <a:solidFill>
                  <a:prstClr val="black"/>
                </a:solidFill>
              </a:rPr>
              <a:t>Conv3, 4, 5: increase # filters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9B13C3-788C-3943-9DB7-3A0467EA10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13B59-6E60-4B88-BE39-34DD2E63E1C4}" type="datetime1">
              <a:rPr lang="en-US" altLang="zh-TW" smtClean="0"/>
              <a:pPr/>
              <a:t>12/21/21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901348-D9AA-F945-A3B9-B0381B789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196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Possible 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# of features is huge in single layer</a:t>
            </a:r>
          </a:p>
          <a:p>
            <a:pPr lvl="1"/>
            <a:r>
              <a:rPr lang="en-US" dirty="0"/>
              <a:t>A 256 * 256 image has 256 * 256 * 3 = 196,608 features</a:t>
            </a:r>
          </a:p>
          <a:p>
            <a:pPr lvl="1"/>
            <a:r>
              <a:rPr lang="en-US" dirty="0"/>
              <a:t>The number of parameters to learn may explode if we have more layers</a:t>
            </a:r>
          </a:p>
          <a:p>
            <a:r>
              <a:rPr lang="en-US" dirty="0"/>
              <a:t>Spatial features are not preserved</a:t>
            </a:r>
          </a:p>
          <a:p>
            <a:pPr lvl="1"/>
            <a:r>
              <a:rPr lang="en-US" dirty="0"/>
              <a:t>For object recognition, neighboring pixels are probably more important than the pixels that are farther away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13B59-6E60-4B88-BE39-34DD2E63E1C4}" type="datetime1">
              <a:rPr lang="en-US" altLang="zh-TW" smtClean="0"/>
              <a:pPr/>
              <a:t>12/21/21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581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D7F2F-BD81-EE42-BF8F-AEA66AD2F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study: </a:t>
            </a:r>
            <a:r>
              <a:rPr lang="en-US" dirty="0" err="1"/>
              <a:t>GoogLeNet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435634-967D-D541-88AD-278BE18D3A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Won 2014 ImageNet ILSVRC challenge</a:t>
            </a:r>
          </a:p>
          <a:p>
            <a:pPr lvl="1"/>
            <a:r>
              <a:rPr lang="en-US" dirty="0"/>
              <a:t>Top-5 error rate: 6.7%</a:t>
            </a:r>
          </a:p>
          <a:p>
            <a:r>
              <a:rPr lang="en-US" dirty="0"/>
              <a:t>Important features</a:t>
            </a:r>
          </a:p>
          <a:p>
            <a:pPr lvl="1"/>
            <a:r>
              <a:rPr lang="en-US" dirty="0"/>
              <a:t>Much deeper network (22 layers)</a:t>
            </a:r>
          </a:p>
          <a:p>
            <a:pPr lvl="1"/>
            <a:r>
              <a:rPr lang="en-US" dirty="0"/>
              <a:t>Invent inception module to reduce parameters</a:t>
            </a:r>
          </a:p>
          <a:p>
            <a:pPr lvl="2"/>
            <a:r>
              <a:rPr lang="en-US" dirty="0"/>
              <a:t>10 times fewer than </a:t>
            </a:r>
            <a:r>
              <a:rPr lang="en-US" dirty="0" err="1"/>
              <a:t>AlexNet</a:t>
            </a:r>
            <a:r>
              <a:rPr lang="en-US" dirty="0"/>
              <a:t> (6 million vs 60 million)</a:t>
            </a:r>
          </a:p>
          <a:p>
            <a:pPr lvl="1"/>
            <a:r>
              <a:rPr lang="en-US" dirty="0"/>
              <a:t>No fully connected layers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FC3239-ACC8-734E-85B8-790105E021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13B59-6E60-4B88-BE39-34DD2E63E1C4}" type="datetime1">
              <a:rPr lang="en-US" altLang="zh-TW" smtClean="0"/>
              <a:pPr/>
              <a:t>12/21/21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70B555-604E-8342-81A9-529767DB79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256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CB054E-5EC1-B044-AACE-54CA7D9575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Inception module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E22381B-1630-B342-8C6C-D47FB5F47B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6567" y="2304655"/>
            <a:ext cx="7119257" cy="3693027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6A1AD7-72B1-1F41-B45E-71A6D52648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13B59-6E60-4B88-BE39-34DD2E63E1C4}" type="datetime1">
              <a:rPr lang="en-US" altLang="zh-TW" smtClean="0"/>
              <a:pPr/>
              <a:t>12/21/21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73C175-0644-3242-BBB6-3BDB236DD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51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363C62-10A2-204B-AAE3-FF5352CDAD1F}"/>
              </a:ext>
            </a:extLst>
          </p:cNvPr>
          <p:cNvSpPr txBox="1"/>
          <p:nvPr/>
        </p:nvSpPr>
        <p:spPr>
          <a:xfrm>
            <a:off x="4037614" y="5207520"/>
            <a:ext cx="21375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(1) Input is copied to 4 different layers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5FF39E-8998-F841-A06A-0F0CB44A8280}"/>
              </a:ext>
            </a:extLst>
          </p:cNvPr>
          <p:cNvSpPr txBox="1"/>
          <p:nvPr/>
        </p:nvSpPr>
        <p:spPr>
          <a:xfrm>
            <a:off x="7146970" y="3714340"/>
            <a:ext cx="19851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(2) Different kernel size (1X1,3X3,5X5) to capture patterns at different scales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05AAC68-E13D-9F48-96F6-C369FCE086A2}"/>
              </a:ext>
            </a:extLst>
          </p:cNvPr>
          <p:cNvSpPr txBox="1"/>
          <p:nvPr/>
        </p:nvSpPr>
        <p:spPr>
          <a:xfrm>
            <a:off x="142505" y="1777336"/>
            <a:ext cx="238694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(4) All outputs have the same height and width, making it possible to concatenate all results along the depth dimension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31E56E4-0899-6D46-9DA6-C2E740AF4D47}"/>
              </a:ext>
            </a:extLst>
          </p:cNvPr>
          <p:cNvSpPr txBox="1"/>
          <p:nvPr/>
        </p:nvSpPr>
        <p:spPr>
          <a:xfrm>
            <a:off x="4572000" y="2373904"/>
            <a:ext cx="46590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(3) Each pair of convolution layers ([1X1,3X3] and [1X1,5X5]) acts like a powerful convolution layer, capturing more complex patterns</a:t>
            </a:r>
          </a:p>
        </p:txBody>
      </p:sp>
    </p:spTree>
    <p:extLst>
      <p:ext uri="{BB962C8B-B14F-4D97-AF65-F5344CB8AC3E}">
        <p14:creationId xmlns:p14="http://schemas.microsoft.com/office/powerpoint/2010/main" val="3459341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1024DA-88E0-E049-AB8A-C361718D9C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 </a:t>
            </a:r>
            <a:r>
              <a:rPr lang="en-US" dirty="0" err="1"/>
              <a:t>GoogLeNet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9BFFE88-5A68-D74E-B22F-832FAC7623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2941008"/>
            <a:ext cx="8229600" cy="1844346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8DDA80-F6C6-9E4B-B7B6-5D9A840BC2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13B59-6E60-4B88-BE39-34DD2E63E1C4}" type="datetime1">
              <a:rPr lang="en-US" altLang="zh-TW" smtClean="0"/>
              <a:pPr/>
              <a:t>12/21/21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FEC2A3-C15F-5544-BB57-BA46E06E88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52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48DC3C5-C9F9-CC4C-AFD4-D09317D21DFC}"/>
              </a:ext>
            </a:extLst>
          </p:cNvPr>
          <p:cNvSpPr/>
          <p:nvPr/>
        </p:nvSpPr>
        <p:spPr>
          <a:xfrm>
            <a:off x="2054431" y="3429000"/>
            <a:ext cx="581892" cy="1214252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6106DE5-EA41-3441-9311-B47201202F17}"/>
              </a:ext>
            </a:extLst>
          </p:cNvPr>
          <p:cNvSpPr/>
          <p:nvPr/>
        </p:nvSpPr>
        <p:spPr>
          <a:xfrm>
            <a:off x="2681842" y="3427024"/>
            <a:ext cx="581892" cy="1214252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96CE135-F95F-BC4A-8400-8E8141152CD8}"/>
              </a:ext>
            </a:extLst>
          </p:cNvPr>
          <p:cNvSpPr/>
          <p:nvPr/>
        </p:nvSpPr>
        <p:spPr>
          <a:xfrm>
            <a:off x="3463636" y="3425044"/>
            <a:ext cx="581892" cy="1214252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837195F-C0F6-A546-B44E-6AD3666DDB6F}"/>
              </a:ext>
            </a:extLst>
          </p:cNvPr>
          <p:cNvSpPr/>
          <p:nvPr/>
        </p:nvSpPr>
        <p:spPr>
          <a:xfrm>
            <a:off x="4079171" y="3173686"/>
            <a:ext cx="581892" cy="1214252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D8ADBBB-FA7C-344C-8A8D-A688F7A0AAB7}"/>
              </a:ext>
            </a:extLst>
          </p:cNvPr>
          <p:cNvSpPr/>
          <p:nvPr/>
        </p:nvSpPr>
        <p:spPr>
          <a:xfrm>
            <a:off x="4694707" y="3100459"/>
            <a:ext cx="581892" cy="1214252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5FDBE41-DDEE-A64A-BC7D-FF7B0E8DBA58}"/>
              </a:ext>
            </a:extLst>
          </p:cNvPr>
          <p:cNvSpPr/>
          <p:nvPr/>
        </p:nvSpPr>
        <p:spPr>
          <a:xfrm>
            <a:off x="5310240" y="3098480"/>
            <a:ext cx="581892" cy="1214252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6B8863E-5EC1-224A-8517-65F7791C7132}"/>
              </a:ext>
            </a:extLst>
          </p:cNvPr>
          <p:cNvSpPr/>
          <p:nvPr/>
        </p:nvSpPr>
        <p:spPr>
          <a:xfrm>
            <a:off x="5913900" y="2894623"/>
            <a:ext cx="581892" cy="1214252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6FFA15-4C5F-7F43-8A86-B0CC6F678E88}"/>
              </a:ext>
            </a:extLst>
          </p:cNvPr>
          <p:cNvSpPr/>
          <p:nvPr/>
        </p:nvSpPr>
        <p:spPr>
          <a:xfrm>
            <a:off x="6683814" y="2821394"/>
            <a:ext cx="581892" cy="1214252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A270060-8835-674F-BA6C-197B2451C2D9}"/>
              </a:ext>
            </a:extLst>
          </p:cNvPr>
          <p:cNvSpPr/>
          <p:nvPr/>
        </p:nvSpPr>
        <p:spPr>
          <a:xfrm>
            <a:off x="7299350" y="2819415"/>
            <a:ext cx="581892" cy="1214252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14943A8-AA9B-304C-A1B8-276CA26BB049}"/>
              </a:ext>
            </a:extLst>
          </p:cNvPr>
          <p:cNvSpPr txBox="1"/>
          <p:nvPr/>
        </p:nvSpPr>
        <p:spPr>
          <a:xfrm>
            <a:off x="4426708" y="1882850"/>
            <a:ext cx="1156663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inceptions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7E89833-A92C-3D4E-9CE3-8D40C505AC11}"/>
              </a:ext>
            </a:extLst>
          </p:cNvPr>
          <p:cNvSpPr/>
          <p:nvPr/>
        </p:nvSpPr>
        <p:spPr>
          <a:xfrm>
            <a:off x="4045528" y="4385088"/>
            <a:ext cx="1264712" cy="400266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0BF59B4-092B-9F46-B378-BF11D2C2F84B}"/>
              </a:ext>
            </a:extLst>
          </p:cNvPr>
          <p:cNvSpPr/>
          <p:nvPr/>
        </p:nvSpPr>
        <p:spPr>
          <a:xfrm>
            <a:off x="5913900" y="4096286"/>
            <a:ext cx="1264712" cy="400266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4F643BE-5336-0D42-941D-6995A94B6F09}"/>
              </a:ext>
            </a:extLst>
          </p:cNvPr>
          <p:cNvCxnSpPr>
            <a:stCxn id="7" idx="0"/>
            <a:endCxn id="16" idx="2"/>
          </p:cNvCxnSpPr>
          <p:nvPr/>
        </p:nvCxnSpPr>
        <p:spPr>
          <a:xfrm flipV="1">
            <a:off x="2345377" y="2252182"/>
            <a:ext cx="2659663" cy="11768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F010340-3966-FA45-82F7-0FCF6DEF188B}"/>
              </a:ext>
            </a:extLst>
          </p:cNvPr>
          <p:cNvCxnSpPr>
            <a:stCxn id="8" idx="0"/>
            <a:endCxn id="16" idx="2"/>
          </p:cNvCxnSpPr>
          <p:nvPr/>
        </p:nvCxnSpPr>
        <p:spPr>
          <a:xfrm flipV="1">
            <a:off x="2972788" y="2252182"/>
            <a:ext cx="2032252" cy="11748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D1F5513-DC8F-2844-98C0-1379831AB16E}"/>
              </a:ext>
            </a:extLst>
          </p:cNvPr>
          <p:cNvCxnSpPr>
            <a:stCxn id="9" idx="0"/>
            <a:endCxn id="16" idx="2"/>
          </p:cNvCxnSpPr>
          <p:nvPr/>
        </p:nvCxnSpPr>
        <p:spPr>
          <a:xfrm flipV="1">
            <a:off x="3754582" y="2252182"/>
            <a:ext cx="1250458" cy="1172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06270EA-FE30-6145-ACC2-96A44C4930F7}"/>
              </a:ext>
            </a:extLst>
          </p:cNvPr>
          <p:cNvCxnSpPr>
            <a:stCxn id="10" idx="0"/>
            <a:endCxn id="16" idx="2"/>
          </p:cNvCxnSpPr>
          <p:nvPr/>
        </p:nvCxnSpPr>
        <p:spPr>
          <a:xfrm flipV="1">
            <a:off x="4370117" y="2252182"/>
            <a:ext cx="634923" cy="9215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EF042DC-9B67-AF40-93E6-3D614345B043}"/>
              </a:ext>
            </a:extLst>
          </p:cNvPr>
          <p:cNvCxnSpPr>
            <a:stCxn id="11" idx="0"/>
            <a:endCxn id="16" idx="2"/>
          </p:cNvCxnSpPr>
          <p:nvPr/>
        </p:nvCxnSpPr>
        <p:spPr>
          <a:xfrm flipV="1">
            <a:off x="4985653" y="2252182"/>
            <a:ext cx="19387" cy="8482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E38ABE8-D376-CA48-BD37-0BBEEFE8E3C6}"/>
              </a:ext>
            </a:extLst>
          </p:cNvPr>
          <p:cNvCxnSpPr>
            <a:stCxn id="12" idx="0"/>
            <a:endCxn id="16" idx="2"/>
          </p:cNvCxnSpPr>
          <p:nvPr/>
        </p:nvCxnSpPr>
        <p:spPr>
          <a:xfrm flipH="1" flipV="1">
            <a:off x="5005040" y="2252182"/>
            <a:ext cx="596146" cy="846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2F69580-179B-A640-A0AE-CA23599930DA}"/>
              </a:ext>
            </a:extLst>
          </p:cNvPr>
          <p:cNvCxnSpPr>
            <a:stCxn id="13" idx="0"/>
            <a:endCxn id="16" idx="2"/>
          </p:cNvCxnSpPr>
          <p:nvPr/>
        </p:nvCxnSpPr>
        <p:spPr>
          <a:xfrm flipH="1" flipV="1">
            <a:off x="5005040" y="2252182"/>
            <a:ext cx="1199806" cy="6424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F4F59993-9F6D-234B-8909-6D9093D5F057}"/>
              </a:ext>
            </a:extLst>
          </p:cNvPr>
          <p:cNvCxnSpPr>
            <a:stCxn id="14" idx="0"/>
            <a:endCxn id="16" idx="2"/>
          </p:cNvCxnSpPr>
          <p:nvPr/>
        </p:nvCxnSpPr>
        <p:spPr>
          <a:xfrm flipH="1" flipV="1">
            <a:off x="5005040" y="2252182"/>
            <a:ext cx="1969720" cy="5692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7890F8A-2CAC-B340-BE22-79D7CFAD2E16}"/>
              </a:ext>
            </a:extLst>
          </p:cNvPr>
          <p:cNvCxnSpPr>
            <a:stCxn id="15" idx="0"/>
            <a:endCxn id="16" idx="2"/>
          </p:cNvCxnSpPr>
          <p:nvPr/>
        </p:nvCxnSpPr>
        <p:spPr>
          <a:xfrm flipH="1" flipV="1">
            <a:off x="5005040" y="2252182"/>
            <a:ext cx="2585256" cy="5672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BC3D4710-0E33-8B44-B7FD-95A5AC36DCB8}"/>
              </a:ext>
            </a:extLst>
          </p:cNvPr>
          <p:cNvSpPr/>
          <p:nvPr/>
        </p:nvSpPr>
        <p:spPr>
          <a:xfrm>
            <a:off x="4153391" y="5134367"/>
            <a:ext cx="3436905" cy="933181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Auxiliary classifiers for training:</a:t>
            </a:r>
          </a:p>
          <a:p>
            <a:r>
              <a:rPr lang="en-US" dirty="0"/>
              <a:t>(1) combating gradient vanishing</a:t>
            </a:r>
          </a:p>
          <a:p>
            <a:r>
              <a:rPr lang="en-US" dirty="0"/>
              <a:t>(2) provide regularization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D321A2E-F09F-C741-AEE0-C502967CC7B6}"/>
              </a:ext>
            </a:extLst>
          </p:cNvPr>
          <p:cNvCxnSpPr>
            <a:cxnSpLocks/>
            <a:stCxn id="17" idx="2"/>
            <a:endCxn id="37" idx="0"/>
          </p:cNvCxnSpPr>
          <p:nvPr/>
        </p:nvCxnSpPr>
        <p:spPr>
          <a:xfrm>
            <a:off x="4677884" y="4785354"/>
            <a:ext cx="1193960" cy="3490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E489BFEF-884A-1142-97D5-B09AE5EAADA4}"/>
              </a:ext>
            </a:extLst>
          </p:cNvPr>
          <p:cNvCxnSpPr>
            <a:cxnSpLocks/>
            <a:stCxn id="18" idx="2"/>
            <a:endCxn id="37" idx="0"/>
          </p:cNvCxnSpPr>
          <p:nvPr/>
        </p:nvCxnSpPr>
        <p:spPr>
          <a:xfrm flipH="1">
            <a:off x="5871844" y="4496552"/>
            <a:ext cx="674412" cy="6378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ACA61496-97D7-7140-9FEA-6E06056EDBD2}"/>
              </a:ext>
            </a:extLst>
          </p:cNvPr>
          <p:cNvSpPr/>
          <p:nvPr/>
        </p:nvSpPr>
        <p:spPr>
          <a:xfrm>
            <a:off x="570021" y="5148970"/>
            <a:ext cx="2246752" cy="92333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/>
              <a:t>Local Response Normalization (rarely used nowadays)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231E12D3-7457-CE40-8542-E5DDC1CCF80F}"/>
              </a:ext>
            </a:extLst>
          </p:cNvPr>
          <p:cNvSpPr/>
          <p:nvPr/>
        </p:nvSpPr>
        <p:spPr>
          <a:xfrm>
            <a:off x="1069379" y="3783723"/>
            <a:ext cx="157739" cy="441945"/>
          </a:xfrm>
          <a:prstGeom prst="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13E8673F-81FA-4846-A225-FE103CE38B85}"/>
              </a:ext>
            </a:extLst>
          </p:cNvPr>
          <p:cNvSpPr/>
          <p:nvPr/>
        </p:nvSpPr>
        <p:spPr>
          <a:xfrm>
            <a:off x="1694744" y="3778467"/>
            <a:ext cx="157739" cy="441945"/>
          </a:xfrm>
          <a:prstGeom prst="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endParaRPr lang="en-US" dirty="0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4146CE78-015C-DF46-898C-C5290CFF3E7B}"/>
              </a:ext>
            </a:extLst>
          </p:cNvPr>
          <p:cNvCxnSpPr>
            <a:cxnSpLocks/>
            <a:stCxn id="49" idx="2"/>
            <a:endCxn id="48" idx="0"/>
          </p:cNvCxnSpPr>
          <p:nvPr/>
        </p:nvCxnSpPr>
        <p:spPr>
          <a:xfrm>
            <a:off x="1148249" y="4225668"/>
            <a:ext cx="545148" cy="9233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C0D7C5BD-3B31-4F4B-90DC-00BD80B2ABD6}"/>
              </a:ext>
            </a:extLst>
          </p:cNvPr>
          <p:cNvCxnSpPr>
            <a:stCxn id="51" idx="2"/>
            <a:endCxn id="48" idx="0"/>
          </p:cNvCxnSpPr>
          <p:nvPr/>
        </p:nvCxnSpPr>
        <p:spPr>
          <a:xfrm flipH="1">
            <a:off x="1693397" y="4220412"/>
            <a:ext cx="80217" cy="9285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093897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CF34F-C15E-A746-AA99-93F07151A6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Parameters of each layer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C890965-6582-C742-B8C3-3FA902C801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87249" y="1600200"/>
            <a:ext cx="6969501" cy="4525963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CB8619-E74E-A146-9382-02E44F09D5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13B59-6E60-4B88-BE39-34DD2E63E1C4}" type="datetime1">
              <a:rPr lang="en-US" altLang="zh-TW" smtClean="0"/>
              <a:pPr/>
              <a:t>12/21/21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257848-31FD-B145-A76B-A52BE382F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53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A57A287-A8E7-D145-A3C8-0E595D049D72}"/>
              </a:ext>
            </a:extLst>
          </p:cNvPr>
          <p:cNvSpPr/>
          <p:nvPr/>
        </p:nvSpPr>
        <p:spPr>
          <a:xfrm>
            <a:off x="1214584" y="6174725"/>
            <a:ext cx="731058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Source: </a:t>
            </a:r>
            <a:r>
              <a:rPr lang="en-US" dirty="0">
                <a:hlinkClick r:id="rId3"/>
              </a:rPr>
              <a:t>https://medium.com/coinmonks/paper-review-of-googlenet-inception-v1-winner-of-ilsvlc-2014-image-classification-c2b3565a64e7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70090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0543F9-5378-0A45-99DA-DA87C2E28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Auxiliary classifier for training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354A6F-D5B5-3D47-8ACD-55B25241E7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Each auxiliary classifier is consists of</a:t>
            </a:r>
          </a:p>
          <a:p>
            <a:pPr lvl="1"/>
            <a:r>
              <a:rPr lang="en-US" dirty="0"/>
              <a:t>5x5 average pooling (stride 3)</a:t>
            </a:r>
          </a:p>
          <a:p>
            <a:pPr lvl="1"/>
            <a:r>
              <a:rPr lang="en-US" dirty="0"/>
              <a:t>1x1 conv (128 filters)</a:t>
            </a:r>
          </a:p>
          <a:p>
            <a:pPr lvl="1"/>
            <a:r>
              <a:rPr lang="en-US" dirty="0"/>
              <a:t>1024 FC</a:t>
            </a:r>
          </a:p>
          <a:p>
            <a:pPr lvl="1"/>
            <a:r>
              <a:rPr lang="en-US" dirty="0"/>
              <a:t>1000 FC</a:t>
            </a:r>
          </a:p>
          <a:p>
            <a:pPr lvl="1"/>
            <a:r>
              <a:rPr lang="en-US" dirty="0"/>
              <a:t>Softmax</a:t>
            </a:r>
          </a:p>
          <a:p>
            <a:r>
              <a:rPr lang="en-US" dirty="0"/>
              <a:t>Used in training, but not used in testing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776C8A-19F6-3245-851D-67247A67A3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13B59-6E60-4B88-BE39-34DD2E63E1C4}" type="datetime1">
              <a:rPr lang="en-US" altLang="zh-TW" smtClean="0"/>
              <a:pPr/>
              <a:t>12/21/21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DB9B42-3161-BA4E-B6FC-786CAE54B7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33946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88E52C8-0EA0-0D46-B27C-ED42BCC0A4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8144" y="1830387"/>
            <a:ext cx="4891892" cy="45259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52C9C02-D1A9-C44A-8ADC-861083C32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Case study: </a:t>
            </a:r>
            <a:r>
              <a:rPr lang="en-US" dirty="0" err="1"/>
              <a:t>VGGNet</a:t>
            </a:r>
            <a:r>
              <a:rPr lang="en-US" dirty="0"/>
              <a:t> (Visual Geometry Group)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7DF6F9-BC57-774A-A507-1128480F8A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4114800" cy="452596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in 2014 ImageNet ILSVRC challenge</a:t>
            </a:r>
          </a:p>
          <a:p>
            <a:pPr lvl="1"/>
            <a:r>
              <a:rPr lang="en-US" dirty="0"/>
              <a:t>Top-5 error rate: 7.3%</a:t>
            </a:r>
          </a:p>
          <a:p>
            <a:r>
              <a:rPr lang="en-US" dirty="0"/>
              <a:t>Important features</a:t>
            </a:r>
          </a:p>
          <a:p>
            <a:pPr lvl="1"/>
            <a:r>
              <a:rPr lang="en-US" dirty="0"/>
              <a:t>Small filters</a:t>
            </a:r>
          </a:p>
          <a:p>
            <a:pPr lvl="2"/>
            <a:r>
              <a:rPr lang="en-US" dirty="0"/>
              <a:t>Only 3X3 conv, stride 1, pad 1 and 3X3 max pool stride 2</a:t>
            </a:r>
          </a:p>
          <a:p>
            <a:pPr lvl="1"/>
            <a:r>
              <a:rPr lang="en-US" dirty="0"/>
              <a:t>deeper networks</a:t>
            </a:r>
          </a:p>
          <a:p>
            <a:pPr lvl="2"/>
            <a:r>
              <a:rPr lang="en-US" dirty="0"/>
              <a:t>16 – 19 layers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8FE0B4-A449-3A44-AF16-9FBE3FC4AE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13B59-6E60-4B88-BE39-34DD2E63E1C4}" type="datetime1">
              <a:rPr lang="en-US" altLang="zh-TW" smtClean="0"/>
              <a:pPr/>
              <a:t>12/21/21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F92A1C-04FA-D840-83EE-F1FA8D504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151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A15851-8ABA-B84E-8EE6-341CCA3E30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Case study: ResNet (Residual Network)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234BA5-5B67-AE4B-A5D0-BE597E9062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Won 2015 ImageNet ILSVRC challenge</a:t>
            </a:r>
          </a:p>
          <a:p>
            <a:pPr lvl="1"/>
            <a:r>
              <a:rPr lang="en-US" dirty="0"/>
              <a:t>Top-5 error rate: 3.57%</a:t>
            </a:r>
          </a:p>
          <a:p>
            <a:r>
              <a:rPr lang="en-US" dirty="0"/>
              <a:t>Important features</a:t>
            </a:r>
          </a:p>
          <a:p>
            <a:pPr lvl="1"/>
            <a:r>
              <a:rPr lang="en-US" dirty="0"/>
              <a:t>Extremely deep network (152 layers)</a:t>
            </a:r>
          </a:p>
          <a:p>
            <a:pPr lvl="1"/>
            <a:r>
              <a:rPr lang="en-US" dirty="0"/>
              <a:t>Skip connection (a.k.a., shortcut)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2D5901-B817-2A43-AFB7-1C2E732BB8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13B59-6E60-4B88-BE39-34DD2E63E1C4}" type="datetime1">
              <a:rPr lang="en-US" altLang="zh-TW" smtClean="0"/>
              <a:pPr/>
              <a:t>12/21/21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545978-BB57-D644-9547-95199945C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18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13B59-6E60-4B88-BE39-34DD2E63E1C4}" type="datetime1">
              <a:rPr lang="en-US" altLang="zh-TW" smtClean="0"/>
              <a:pPr/>
              <a:t>12/21/21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57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090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208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13B59-6E60-4B88-BE39-34DD2E63E1C4}" type="datetime1">
              <a:rPr lang="en-US" altLang="zh-TW" smtClean="0"/>
              <a:pPr/>
              <a:t>12/21/21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58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090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303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13B59-6E60-4B88-BE39-34DD2E63E1C4}" type="datetime1">
              <a:rPr lang="en-US" altLang="zh-TW" smtClean="0"/>
              <a:pPr/>
              <a:t>12/21/21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59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090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103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 kernel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433454"/>
            <a:ext cx="8229600" cy="1922895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Convolution kernel</a:t>
            </a:r>
            <a:r>
              <a:rPr lang="en-US" dirty="0"/>
              <a:t> a.k.a. </a:t>
            </a:r>
            <a:r>
              <a:rPr lang="en-US" b="1" dirty="0">
                <a:solidFill>
                  <a:srgbClr val="FF0000"/>
                </a:solidFill>
              </a:rPr>
              <a:t>convolution</a:t>
            </a:r>
            <a:r>
              <a:rPr lang="en-US" dirty="0"/>
              <a:t> a.k.a. </a:t>
            </a:r>
            <a:r>
              <a:rPr lang="en-US" b="1" dirty="0">
                <a:solidFill>
                  <a:srgbClr val="FF0000"/>
                </a:solidFill>
              </a:rPr>
              <a:t>kernel</a:t>
            </a:r>
            <a:r>
              <a:rPr lang="en-US" dirty="0"/>
              <a:t> a.k.a. </a:t>
            </a:r>
            <a:r>
              <a:rPr lang="en-US" b="1" dirty="0">
                <a:solidFill>
                  <a:srgbClr val="FF0000"/>
                </a:solidFill>
              </a:rPr>
              <a:t>filter</a:t>
            </a:r>
          </a:p>
          <a:p>
            <a:r>
              <a:rPr lang="en-US" dirty="0"/>
              <a:t>The kernel slides through the entire image (mostly pixel by pixel)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13B59-6E60-4B88-BE39-34DD2E63E1C4}" type="datetime1">
              <a:rPr lang="en-US" altLang="zh-TW" smtClean="0"/>
              <a:pPr/>
              <a:t>12/21/21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8762" y="1644277"/>
            <a:ext cx="5680262" cy="2675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970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13B59-6E60-4B88-BE39-34DD2E63E1C4}" type="datetime1">
              <a:rPr lang="en-US" altLang="zh-TW" smtClean="0"/>
              <a:pPr/>
              <a:t>12/21/21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60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090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216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EB2BB-6C2F-4541-8DBE-46D7EC9DE0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skip connection works?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FE830C-69B5-7347-AF60-4E08929162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5662245" cy="452596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For a regular network, initial weights are close to 0, so outputs are close to 0</a:t>
            </a:r>
          </a:p>
          <a:p>
            <a:r>
              <a:rPr lang="en-US" dirty="0"/>
              <a:t>If add skip connections, network outputs a copy of its input, may accelerate training</a:t>
            </a:r>
          </a:p>
          <a:p>
            <a:r>
              <a:rPr lang="en-US" dirty="0"/>
              <a:t>If add many skip connections, even if some layers have not started learning yet, the network can start making progress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F3DA1B-F794-7942-938A-BA609C29C0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13B59-6E60-4B88-BE39-34DD2E63E1C4}" type="datetime1">
              <a:rPr lang="en-US" altLang="zh-TW" smtClean="0"/>
              <a:pPr/>
              <a:t>12/21/21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49B775-03E8-A94D-B7AF-04D9BBF06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61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74F210E-413B-7448-953C-37DFCF2D972B}"/>
              </a:ext>
            </a:extLst>
          </p:cNvPr>
          <p:cNvGrpSpPr/>
          <p:nvPr/>
        </p:nvGrpSpPr>
        <p:grpSpPr>
          <a:xfrm>
            <a:off x="6390750" y="1276141"/>
            <a:ext cx="2300156" cy="4752870"/>
            <a:chOff x="6390750" y="1276141"/>
            <a:chExt cx="2300156" cy="4752870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1589C4FA-8F2B-6B49-8DC4-A94CEE2DDB48}"/>
                </a:ext>
              </a:extLst>
            </p:cNvPr>
            <p:cNvGrpSpPr/>
            <p:nvPr/>
          </p:nvGrpSpPr>
          <p:grpSpPr>
            <a:xfrm>
              <a:off x="7787468" y="1276141"/>
              <a:ext cx="903438" cy="4752870"/>
              <a:chOff x="7124281" y="1276141"/>
              <a:chExt cx="903438" cy="4752870"/>
            </a:xfrm>
          </p:grpSpPr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DCDD1241-3005-4A4B-8F14-8C82DE3B12C0}"/>
                  </a:ext>
                </a:extLst>
              </p:cNvPr>
              <p:cNvCxnSpPr/>
              <p:nvPr/>
            </p:nvCxnSpPr>
            <p:spPr>
              <a:xfrm flipV="1">
                <a:off x="7573108" y="1276141"/>
                <a:ext cx="0" cy="475287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7A1EB4F8-FD66-4848-A04F-FA04339ACCCA}"/>
                  </a:ext>
                </a:extLst>
              </p:cNvPr>
              <p:cNvSpPr/>
              <p:nvPr/>
            </p:nvSpPr>
            <p:spPr>
              <a:xfrm>
                <a:off x="7125195" y="5436158"/>
                <a:ext cx="902524" cy="260989"/>
              </a:xfrm>
              <a:prstGeom prst="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1D5D96EF-24E8-6A4F-A924-C6CD0EF5638E}"/>
                  </a:ext>
                </a:extLst>
              </p:cNvPr>
              <p:cNvSpPr/>
              <p:nvPr/>
            </p:nvSpPr>
            <p:spPr>
              <a:xfrm>
                <a:off x="7125195" y="4976062"/>
                <a:ext cx="902524" cy="260989"/>
              </a:xfrm>
              <a:prstGeom prst="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80E159FA-4AC3-4D4A-BCCE-24AC0E35DD33}"/>
                  </a:ext>
                </a:extLst>
              </p:cNvPr>
              <p:cNvSpPr/>
              <p:nvPr/>
            </p:nvSpPr>
            <p:spPr>
              <a:xfrm>
                <a:off x="7124281" y="4024929"/>
                <a:ext cx="902524" cy="260989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CC4EA5B9-0F8C-814C-94B5-5502A747EFD3}"/>
                  </a:ext>
                </a:extLst>
              </p:cNvPr>
              <p:cNvSpPr/>
              <p:nvPr/>
            </p:nvSpPr>
            <p:spPr>
              <a:xfrm>
                <a:off x="7124281" y="3564833"/>
                <a:ext cx="902524" cy="260989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616979C-1BCA-5946-AC86-05142E833615}"/>
                  </a:ext>
                </a:extLst>
              </p:cNvPr>
              <p:cNvSpPr/>
              <p:nvPr/>
            </p:nvSpPr>
            <p:spPr>
              <a:xfrm>
                <a:off x="7124281" y="2588773"/>
                <a:ext cx="902524" cy="260989"/>
              </a:xfrm>
              <a:prstGeom prst="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788412F4-3852-0048-933D-5222B13C3EFC}"/>
                  </a:ext>
                </a:extLst>
              </p:cNvPr>
              <p:cNvSpPr/>
              <p:nvPr/>
            </p:nvSpPr>
            <p:spPr>
              <a:xfrm>
                <a:off x="7124281" y="2128677"/>
                <a:ext cx="902524" cy="260989"/>
              </a:xfrm>
              <a:prstGeom prst="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Rectangle 14">
                    <a:extLst>
                      <a:ext uri="{FF2B5EF4-FFF2-40B4-BE49-F238E27FC236}">
                        <a16:creationId xmlns:a16="http://schemas.microsoft.com/office/drawing/2014/main" id="{C3B7D6E2-59DA-C841-A8AB-68764159D3C1}"/>
                      </a:ext>
                    </a:extLst>
                  </p:cNvPr>
                  <p:cNvSpPr/>
                  <p:nvPr/>
                </p:nvSpPr>
                <p:spPr>
                  <a:xfrm>
                    <a:off x="7402286" y="3048869"/>
                    <a:ext cx="341644" cy="341644"/>
                  </a:xfrm>
                  <a:prstGeom prst="rect">
                    <a:avLst/>
                  </a:prstGeom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49213"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5" name="Rectangle 14">
                    <a:extLst>
                      <a:ext uri="{FF2B5EF4-FFF2-40B4-BE49-F238E27FC236}">
                        <a16:creationId xmlns:a16="http://schemas.microsoft.com/office/drawing/2014/main" id="{C3B7D6E2-59DA-C841-A8AB-68764159D3C1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02286" y="3048869"/>
                    <a:ext cx="341644" cy="341644"/>
                  </a:xfrm>
                  <a:prstGeom prst="rect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Rectangle 15">
                    <a:extLst>
                      <a:ext uri="{FF2B5EF4-FFF2-40B4-BE49-F238E27FC236}">
                        <a16:creationId xmlns:a16="http://schemas.microsoft.com/office/drawing/2014/main" id="{FF39CA69-F75B-2F4C-BAC3-62D35324AD26}"/>
                      </a:ext>
                    </a:extLst>
                  </p:cNvPr>
                  <p:cNvSpPr/>
                  <p:nvPr/>
                </p:nvSpPr>
                <p:spPr>
                  <a:xfrm>
                    <a:off x="7402286" y="4460238"/>
                    <a:ext cx="341644" cy="341644"/>
                  </a:xfrm>
                  <a:prstGeom prst="rect">
                    <a:avLst/>
                  </a:prstGeom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49213"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6" name="Rectangle 15">
                    <a:extLst>
                      <a:ext uri="{FF2B5EF4-FFF2-40B4-BE49-F238E27FC236}">
                        <a16:creationId xmlns:a16="http://schemas.microsoft.com/office/drawing/2014/main" id="{FF39CA69-F75B-2F4C-BAC3-62D35324AD2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02286" y="4460238"/>
                    <a:ext cx="341644" cy="341644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Rectangle 16">
                    <a:extLst>
                      <a:ext uri="{FF2B5EF4-FFF2-40B4-BE49-F238E27FC236}">
                        <a16:creationId xmlns:a16="http://schemas.microsoft.com/office/drawing/2014/main" id="{BB852399-AA28-7244-92FC-97C98A9EAA20}"/>
                      </a:ext>
                    </a:extLst>
                  </p:cNvPr>
                  <p:cNvSpPr/>
                  <p:nvPr/>
                </p:nvSpPr>
                <p:spPr>
                  <a:xfrm>
                    <a:off x="7402286" y="1587356"/>
                    <a:ext cx="341644" cy="341644"/>
                  </a:xfrm>
                  <a:prstGeom prst="rect">
                    <a:avLst/>
                  </a:prstGeom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49213"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7" name="Rectangle 16">
                    <a:extLst>
                      <a:ext uri="{FF2B5EF4-FFF2-40B4-BE49-F238E27FC236}">
                        <a16:creationId xmlns:a16="http://schemas.microsoft.com/office/drawing/2014/main" id="{BB852399-AA28-7244-92FC-97C98A9EAA20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02286" y="1587356"/>
                    <a:ext cx="341644" cy="341644"/>
                  </a:xfrm>
                  <a:prstGeom prst="rect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1" name="Elbow Connector 20">
                <a:extLst>
                  <a:ext uri="{FF2B5EF4-FFF2-40B4-BE49-F238E27FC236}">
                    <a16:creationId xmlns:a16="http://schemas.microsoft.com/office/drawing/2014/main" id="{1E8A7834-9992-764D-B25B-0DB229371D0F}"/>
                  </a:ext>
                </a:extLst>
              </p:cNvPr>
              <p:cNvCxnSpPr>
                <a:cxnSpLocks/>
                <a:endCxn id="16" idx="3"/>
              </p:cNvCxnSpPr>
              <p:nvPr/>
            </p:nvCxnSpPr>
            <p:spPr>
              <a:xfrm rot="5400000" flipH="1" flipV="1">
                <a:off x="7024858" y="5179310"/>
                <a:ext cx="1267322" cy="170822"/>
              </a:xfrm>
              <a:prstGeom prst="bentConnector4">
                <a:avLst>
                  <a:gd name="adj1" fmla="val 1238"/>
                  <a:gd name="adj2" fmla="val 404412"/>
                </a:avLst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" name="Elbow Connector 30">
                <a:extLst>
                  <a:ext uri="{FF2B5EF4-FFF2-40B4-BE49-F238E27FC236}">
                    <a16:creationId xmlns:a16="http://schemas.microsoft.com/office/drawing/2014/main" id="{F6AB92F9-8230-D44D-BFCA-BE3AA5395211}"/>
                  </a:ext>
                </a:extLst>
              </p:cNvPr>
              <p:cNvCxnSpPr>
                <a:cxnSpLocks/>
                <a:endCxn id="15" idx="3"/>
              </p:cNvCxnSpPr>
              <p:nvPr/>
            </p:nvCxnSpPr>
            <p:spPr>
              <a:xfrm rot="5400000" flipH="1" flipV="1">
                <a:off x="7094596" y="3698206"/>
                <a:ext cx="1127849" cy="170820"/>
              </a:xfrm>
              <a:prstGeom prst="bentConnector4">
                <a:avLst>
                  <a:gd name="adj1" fmla="val -2120"/>
                  <a:gd name="adj2" fmla="val 416180"/>
                </a:avLst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8" name="Elbow Connector 37">
                <a:extLst>
                  <a:ext uri="{FF2B5EF4-FFF2-40B4-BE49-F238E27FC236}">
                    <a16:creationId xmlns:a16="http://schemas.microsoft.com/office/drawing/2014/main" id="{7FDB978D-3EFE-2E44-B69F-4CD738A1DD13}"/>
                  </a:ext>
                </a:extLst>
              </p:cNvPr>
              <p:cNvCxnSpPr>
                <a:cxnSpLocks/>
                <a:endCxn id="17" idx="3"/>
              </p:cNvCxnSpPr>
              <p:nvPr/>
            </p:nvCxnSpPr>
            <p:spPr>
              <a:xfrm rot="5400000" flipH="1" flipV="1">
                <a:off x="7082297" y="2260720"/>
                <a:ext cx="1164175" cy="159092"/>
              </a:xfrm>
              <a:prstGeom prst="bentConnector4">
                <a:avLst>
                  <a:gd name="adj1" fmla="val -2220"/>
                  <a:gd name="adj2" fmla="val 445804"/>
                </a:avLst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3" name="Multiply 42">
                <a:extLst>
                  <a:ext uri="{FF2B5EF4-FFF2-40B4-BE49-F238E27FC236}">
                    <a16:creationId xmlns:a16="http://schemas.microsoft.com/office/drawing/2014/main" id="{2FCEF140-6AFE-7B4B-A9D3-8961741C0238}"/>
                  </a:ext>
                </a:extLst>
              </p:cNvPr>
              <p:cNvSpPr/>
              <p:nvPr/>
            </p:nvSpPr>
            <p:spPr>
              <a:xfrm>
                <a:off x="7402286" y="3514900"/>
                <a:ext cx="371789" cy="383554"/>
              </a:xfrm>
              <a:prstGeom prst="mathMultiply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7FF656B9-4972-FA40-9EE8-C0DC23DDF831}"/>
                  </a:ext>
                </a:extLst>
              </p:cNvPr>
              <p:cNvCxnSpPr/>
              <p:nvPr/>
            </p:nvCxnSpPr>
            <p:spPr>
              <a:xfrm>
                <a:off x="7124281" y="4019034"/>
                <a:ext cx="902524" cy="280162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6C72EDE6-B4C3-7040-91A4-D6C70343AB7A}"/>
                  </a:ext>
                </a:extLst>
              </p:cNvPr>
              <p:cNvCxnSpPr/>
              <p:nvPr/>
            </p:nvCxnSpPr>
            <p:spPr>
              <a:xfrm flipH="1">
                <a:off x="7124281" y="4030813"/>
                <a:ext cx="902524" cy="263737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E7FAB7E-1920-C443-93C0-7D2F951183DA}"/>
                </a:ext>
              </a:extLst>
            </p:cNvPr>
            <p:cNvSpPr txBox="1"/>
            <p:nvPr/>
          </p:nvSpPr>
          <p:spPr>
            <a:xfrm>
              <a:off x="6390750" y="3228037"/>
              <a:ext cx="166315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Layer blocking backprop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264E7846-5AA5-7E45-A43C-C7FB6DC417EF}"/>
                </a:ext>
              </a:extLst>
            </p:cNvPr>
            <p:cNvSpPr txBox="1"/>
            <p:nvPr/>
          </p:nvSpPr>
          <p:spPr>
            <a:xfrm>
              <a:off x="6659254" y="3884416"/>
              <a:ext cx="120259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Layer not learning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27125DA3-BB0E-3E4B-B360-8E8E72A17B4B}"/>
                </a:ext>
              </a:extLst>
            </p:cNvPr>
            <p:cNvSpPr txBox="1"/>
            <p:nvPr/>
          </p:nvSpPr>
          <p:spPr>
            <a:xfrm>
              <a:off x="6547262" y="4870826"/>
              <a:ext cx="130621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Layers that may still be learning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13494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635A3-9CCF-064C-960A-B247F71EF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study: </a:t>
            </a:r>
            <a:r>
              <a:rPr lang="en-US" dirty="0" err="1"/>
              <a:t>Xception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211725C-DA69-9F4E-A4B2-B8A9361A14A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Important features</a:t>
                </a:r>
              </a:p>
              <a:p>
                <a:pPr lvl="1"/>
                <a:r>
                  <a:rPr lang="en-US" dirty="0"/>
                  <a:t>Merges the idea of </a:t>
                </a:r>
                <a:r>
                  <a:rPr lang="en-US" dirty="0" err="1"/>
                  <a:t>GoogLeNet</a:t>
                </a:r>
                <a:r>
                  <a:rPr lang="en-US" dirty="0"/>
                  <a:t> and ResNet</a:t>
                </a:r>
              </a:p>
              <a:p>
                <a:pPr lvl="1"/>
                <a:r>
                  <a:rPr lang="en-US" dirty="0"/>
                  <a:t>Replace the inception module with a special type of layer called “</a:t>
                </a:r>
                <a:r>
                  <a:rPr lang="en-US" b="1" dirty="0" err="1"/>
                  <a:t>depthwise</a:t>
                </a:r>
                <a:r>
                  <a:rPr lang="en-US" b="1" dirty="0"/>
                  <a:t> separable convolution layer</a:t>
                </a:r>
                <a:r>
                  <a:rPr lang="en-US" dirty="0"/>
                  <a:t>”, with two parts</a:t>
                </a:r>
              </a:p>
              <a:p>
                <a:pPr lvl="2"/>
                <a:r>
                  <a:rPr lang="en-US" dirty="0"/>
                  <a:t>A single spatial filter for each input feature map</a:t>
                </a:r>
              </a:p>
              <a:p>
                <a:pPr lvl="2"/>
                <a:r>
                  <a:rPr lang="en-US" dirty="0"/>
                  <a:t>A regular convolutional layer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1×1</m:t>
                    </m:r>
                  </m:oMath>
                </a14:m>
                <a:r>
                  <a:rPr lang="en-US" dirty="0"/>
                  <a:t> filters</a:t>
                </a:r>
              </a:p>
              <a:p>
                <a:r>
                  <a:rPr lang="en-US" dirty="0"/>
                  <a:t>Idea: spatial patterns and cross-channel patterns can be modeled separately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211725C-DA69-9F4E-A4B2-B8A9361A14A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852" t="-1401" r="-309" b="-14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E8F893-7158-F445-A066-EDD80ADDD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13B59-6E60-4B88-BE39-34DD2E63E1C4}" type="datetime1">
              <a:rPr lang="en-US" altLang="zh-TW" smtClean="0"/>
              <a:pPr/>
              <a:t>12/21/21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6C49FA-EC8C-5241-BDD7-BE4E632B5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359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282D79-5D28-EF49-B816-30E3C4262F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274638"/>
            <a:ext cx="5111087" cy="1143000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Depthwise</a:t>
            </a:r>
            <a:r>
              <a:rPr lang="en-US" dirty="0"/>
              <a:t> separable convolution layer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B5A5E1-CC51-6146-9341-BA83709C33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13B59-6E60-4B88-BE39-34DD2E63E1C4}" type="datetime1">
              <a:rPr lang="en-US" altLang="zh-TW" smtClean="0"/>
              <a:pPr/>
              <a:t>12/21/21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5A6FAC-D86E-D84C-9291-C153A7CDE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63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0DD88F6-C05C-744D-81CC-0A07113520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9509" y="0"/>
            <a:ext cx="4614022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302FE92-678F-3F48-8988-5510A6124583}"/>
              </a:ext>
            </a:extLst>
          </p:cNvPr>
          <p:cNvSpPr/>
          <p:nvPr/>
        </p:nvSpPr>
        <p:spPr>
          <a:xfrm>
            <a:off x="-47771" y="1895253"/>
            <a:ext cx="485633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buAutoNum type="arabicPeriod"/>
            </a:pPr>
            <a:r>
              <a:rPr lang="en-US" sz="2400" dirty="0"/>
              <a:t>For each input feature map, we apply a spatial filter (looks exclusively for spatial patterns)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190ADBAC-9A61-8640-8739-80F0CB135F73}"/>
                  </a:ext>
                </a:extLst>
              </p:cNvPr>
              <p:cNvSpPr/>
              <p:nvPr/>
            </p:nvSpPr>
            <p:spPr>
              <a:xfrm>
                <a:off x="-47772" y="4998053"/>
                <a:ext cx="5111087" cy="15696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971550" lvl="1" indent="-514350">
                  <a:buFont typeface="+mj-lt"/>
                  <a:buAutoNum type="arabicPeriod" startAt="3"/>
                </a:pPr>
                <a:r>
                  <a:rPr lang="en-US" sz="2400" dirty="0"/>
                  <a:t>Apply a convolutional layer with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1×1</m:t>
                    </m:r>
                  </m:oMath>
                </a14:m>
                <a:r>
                  <a:rPr lang="en-US" sz="2400" dirty="0"/>
                  <a:t> filters (looks exclusively for cross-channel patterns)</a:t>
                </a:r>
              </a:p>
              <a:p>
                <a:pPr marL="971550" lvl="1" indent="-514350">
                  <a:buFont typeface="+mj-lt"/>
                  <a:buAutoNum type="arabicPeriod" startAt="3"/>
                </a:pPr>
                <a:endParaRPr lang="en-US" sz="24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190ADBAC-9A61-8640-8739-80F0CB135F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7772" y="4998053"/>
                <a:ext cx="5111087" cy="1569660"/>
              </a:xfrm>
              <a:prstGeom prst="rect">
                <a:avLst/>
              </a:prstGeom>
              <a:blipFill>
                <a:blip r:embed="rId3"/>
                <a:stretch>
                  <a:fillRect t="-4032" r="-3226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C81EF92-7E77-AD47-831D-219E9791D891}"/>
                  </a:ext>
                </a:extLst>
              </p:cNvPr>
              <p:cNvSpPr txBox="1"/>
              <p:nvPr/>
            </p:nvSpPr>
            <p:spPr>
              <a:xfrm>
                <a:off x="5528443" y="2332908"/>
                <a:ext cx="44133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TW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C81EF92-7E77-AD47-831D-219E9791D8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8443" y="2332908"/>
                <a:ext cx="441339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5CA747F-A7B2-864F-81F9-C286F9547552}"/>
                  </a:ext>
                </a:extLst>
              </p:cNvPr>
              <p:cNvSpPr txBox="1"/>
              <p:nvPr/>
            </p:nvSpPr>
            <p:spPr>
              <a:xfrm>
                <a:off x="6984125" y="2327657"/>
                <a:ext cx="44666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TW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5CA747F-A7B2-864F-81F9-C286F95475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4125" y="2327657"/>
                <a:ext cx="446661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401967C-795E-F242-A905-993E11D3B2A2}"/>
                  </a:ext>
                </a:extLst>
              </p:cNvPr>
              <p:cNvSpPr txBox="1"/>
              <p:nvPr/>
            </p:nvSpPr>
            <p:spPr>
              <a:xfrm>
                <a:off x="8429294" y="2322402"/>
                <a:ext cx="44666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TW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401967C-795E-F242-A905-993E11D3B2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9294" y="2322402"/>
                <a:ext cx="44666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10D0F45F-A70F-3345-9490-5F154C4E9505}"/>
              </a:ext>
            </a:extLst>
          </p:cNvPr>
          <p:cNvSpPr/>
          <p:nvPr/>
        </p:nvSpPr>
        <p:spPr>
          <a:xfrm>
            <a:off x="-42516" y="4025851"/>
            <a:ext cx="48563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71550" lvl="1" indent="-514350">
              <a:buFont typeface="+mj-lt"/>
              <a:buAutoNum type="arabicPeriod" startAt="2"/>
            </a:pPr>
            <a:r>
              <a:rPr lang="en-US" sz="2400" dirty="0"/>
              <a:t>Merge the filters </a:t>
            </a:r>
            <a:r>
              <a:rPr lang="en-US" sz="2400" dirty="0" err="1"/>
              <a:t>depthwise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68932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2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E64B2-A064-A742-870E-58D3C1EB52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Case study: </a:t>
            </a:r>
            <a:r>
              <a:rPr lang="en-US" dirty="0" err="1"/>
              <a:t>SENet</a:t>
            </a:r>
            <a:r>
              <a:rPr lang="en-US" dirty="0"/>
              <a:t> (Squeeze-and Excitation Network)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C32DAE-393A-564F-B601-B8BBEE81B8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Won 2017 ImageNet ILSVRC challenge</a:t>
            </a:r>
          </a:p>
          <a:p>
            <a:pPr lvl="1"/>
            <a:r>
              <a:rPr lang="en-US" dirty="0"/>
              <a:t>Top-5 error rate: 2.25%</a:t>
            </a:r>
          </a:p>
          <a:p>
            <a:r>
              <a:rPr lang="en-US" dirty="0"/>
              <a:t>Important features</a:t>
            </a:r>
          </a:p>
          <a:p>
            <a:pPr lvl="1"/>
            <a:r>
              <a:rPr lang="en-US" dirty="0"/>
              <a:t>Extends existing architectures such as inception and ResNet</a:t>
            </a:r>
          </a:p>
          <a:p>
            <a:pPr lvl="2"/>
            <a:r>
              <a:rPr lang="en-US" dirty="0"/>
              <a:t>SE-Inception and SE-ResNet</a:t>
            </a:r>
          </a:p>
          <a:p>
            <a:pPr lvl="1"/>
            <a:r>
              <a:rPr lang="en-US" dirty="0"/>
              <a:t>Adds a SE block (a small NN) to every unit in the original architecture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EE91A7-DEF0-2E41-81B1-C50CC16F86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13B59-6E60-4B88-BE39-34DD2E63E1C4}" type="datetime1">
              <a:rPr lang="en-US" altLang="zh-TW" smtClean="0"/>
              <a:pPr/>
              <a:t>12/21/21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163620-11EE-5242-B7B1-22499DC86C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644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1042E-7196-9B45-BBCE-E63F45ECC3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Integrate SE block into existing network architecture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4EF0D3-22C3-3F4E-84C2-2AD07A09E63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3978489"/>
                <a:ext cx="8229600" cy="2256858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SE block outputs a vector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𝒗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e>
                    </m:d>
                  </m:oMath>
                </a14:m>
                <a:endParaRPr lang="en-US" b="1" dirty="0"/>
              </a:p>
              <a:p>
                <a:pPr lvl="1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# </m:t>
                    </m:r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feature</m:t>
                    </m:r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maps</m:t>
                    </m:r>
                  </m:oMath>
                </a14:m>
                <a:endParaRPr lang="en-US" b="0" dirty="0"/>
              </a:p>
              <a:p>
                <a:r>
                  <a:rPr lang="en-US" dirty="0"/>
                  <a:t>Recalibrate the feature map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original</m:t>
                        </m:r>
                      </m:sub>
                      <m: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by</a:t>
                </a:r>
              </a:p>
              <a:p>
                <a:pPr lvl="1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recalibrated</m:t>
                        </m:r>
                      </m:sub>
                      <m: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original</m:t>
                        </m:r>
                      </m:sub>
                      <m: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b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4EF0D3-22C3-3F4E-84C2-2AD07A09E63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3978489"/>
                <a:ext cx="8229600" cy="2256858"/>
              </a:xfrm>
              <a:blipFill>
                <a:blip r:embed="rId2"/>
                <a:stretch>
                  <a:fillRect l="-1698" t="-61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C26FF0-6D02-4C4A-9EC0-870B32931D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13B59-6E60-4B88-BE39-34DD2E63E1C4}" type="datetime1">
              <a:rPr lang="en-US" altLang="zh-TW" smtClean="0"/>
              <a:pPr/>
              <a:t>12/21/21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EA525C-6DCF-AF4A-B73D-A8398A55F0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65</a:t>
            </a:fld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C537E6E1-306B-2445-8203-60089576C6FF}"/>
              </a:ext>
            </a:extLst>
          </p:cNvPr>
          <p:cNvGrpSpPr/>
          <p:nvPr/>
        </p:nvGrpSpPr>
        <p:grpSpPr>
          <a:xfrm>
            <a:off x="457200" y="1967624"/>
            <a:ext cx="1153236" cy="1084997"/>
            <a:chOff x="457200" y="1600200"/>
            <a:chExt cx="1153236" cy="1084997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0747D0D-EFF3-A742-93B8-EDF756C34525}"/>
                </a:ext>
              </a:extLst>
            </p:cNvPr>
            <p:cNvSpPr/>
            <p:nvPr/>
          </p:nvSpPr>
          <p:spPr>
            <a:xfrm>
              <a:off x="457200" y="1600200"/>
              <a:ext cx="696036" cy="627797"/>
            </a:xfrm>
            <a:prstGeom prst="rect">
              <a:avLst/>
            </a:prstGeom>
            <a:solidFill>
              <a:schemeClr val="accent1">
                <a:alpha val="2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AB52E2B-8338-994E-9225-CA29BDCA91F6}"/>
                </a:ext>
              </a:extLst>
            </p:cNvPr>
            <p:cNvSpPr/>
            <p:nvPr/>
          </p:nvSpPr>
          <p:spPr>
            <a:xfrm>
              <a:off x="609600" y="1752600"/>
              <a:ext cx="696036" cy="627797"/>
            </a:xfrm>
            <a:prstGeom prst="rect">
              <a:avLst/>
            </a:prstGeom>
            <a:solidFill>
              <a:schemeClr val="accent2">
                <a:alpha val="20000"/>
              </a:schemeClr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7BCD8C8-3E52-C541-AE0A-C800A43C67F5}"/>
                </a:ext>
              </a:extLst>
            </p:cNvPr>
            <p:cNvSpPr/>
            <p:nvPr/>
          </p:nvSpPr>
          <p:spPr>
            <a:xfrm>
              <a:off x="762000" y="1905000"/>
              <a:ext cx="696036" cy="627797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EAB881E-16F4-A04E-AEC0-EAA1A7CC8374}"/>
                </a:ext>
              </a:extLst>
            </p:cNvPr>
            <p:cNvSpPr/>
            <p:nvPr/>
          </p:nvSpPr>
          <p:spPr>
            <a:xfrm>
              <a:off x="914400" y="2057400"/>
              <a:ext cx="696036" cy="627797"/>
            </a:xfrm>
            <a:prstGeom prst="rect">
              <a:avLst/>
            </a:prstGeom>
            <a:solidFill>
              <a:schemeClr val="accent4">
                <a:alpha val="20000"/>
              </a:schemeClr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D27DFBEA-09B4-B444-A880-839E61844C7B}"/>
              </a:ext>
            </a:extLst>
          </p:cNvPr>
          <p:cNvSpPr txBox="1"/>
          <p:nvPr/>
        </p:nvSpPr>
        <p:spPr>
          <a:xfrm>
            <a:off x="266129" y="3141921"/>
            <a:ext cx="16036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Original feature maps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4F3CDDA-5810-1648-B03D-219ABFDE16F1}"/>
              </a:ext>
            </a:extLst>
          </p:cNvPr>
          <p:cNvSpPr/>
          <p:nvPr/>
        </p:nvSpPr>
        <p:spPr>
          <a:xfrm>
            <a:off x="2797791" y="2042687"/>
            <a:ext cx="1337481" cy="40393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SE block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B40699A-D411-5040-B641-0FED946724E0}"/>
                  </a:ext>
                </a:extLst>
              </p:cNvPr>
              <p:cNvSpPr txBox="1"/>
              <p:nvPr/>
            </p:nvSpPr>
            <p:spPr>
              <a:xfrm>
                <a:off x="5377218" y="2534008"/>
                <a:ext cx="402674" cy="369332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B40699A-D411-5040-B641-0FED946724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7218" y="2534008"/>
                <a:ext cx="402674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3AC56C5-027A-7448-B7B9-E7A93614845F}"/>
              </a:ext>
            </a:extLst>
          </p:cNvPr>
          <p:cNvCxnSpPr>
            <a:stCxn id="10" idx="3"/>
            <a:endCxn id="13" idx="1"/>
          </p:cNvCxnSpPr>
          <p:nvPr/>
        </p:nvCxnSpPr>
        <p:spPr>
          <a:xfrm flipV="1">
            <a:off x="1610436" y="2718674"/>
            <a:ext cx="3766782" cy="200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9B73BE7-6C93-EA44-98EA-3BF074761515}"/>
              </a:ext>
            </a:extLst>
          </p:cNvPr>
          <p:cNvCxnSpPr>
            <a:stCxn id="10" idx="3"/>
            <a:endCxn id="12" idx="1"/>
          </p:cNvCxnSpPr>
          <p:nvPr/>
        </p:nvCxnSpPr>
        <p:spPr>
          <a:xfrm flipV="1">
            <a:off x="1610436" y="2244654"/>
            <a:ext cx="1187355" cy="4940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26FAE9F-3291-684D-9F8B-CF1BCD15FF09}"/>
              </a:ext>
            </a:extLst>
          </p:cNvPr>
          <p:cNvCxnSpPr>
            <a:stCxn id="12" idx="3"/>
            <a:endCxn id="13" idx="1"/>
          </p:cNvCxnSpPr>
          <p:nvPr/>
        </p:nvCxnSpPr>
        <p:spPr>
          <a:xfrm>
            <a:off x="4135272" y="2244654"/>
            <a:ext cx="1241946" cy="4740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403EBA2-C727-EA45-9D74-054DC6F39C24}"/>
                  </a:ext>
                </a:extLst>
              </p:cNvPr>
              <p:cNvSpPr txBox="1"/>
              <p:nvPr/>
            </p:nvSpPr>
            <p:spPr>
              <a:xfrm>
                <a:off x="4353751" y="1503009"/>
                <a:ext cx="2102727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SE block outputs a vector of size 4. e.g.,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.1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.9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0.3</m:t>
                                    </m: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403EBA2-C727-EA45-9D74-054DC6F39C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3751" y="1503009"/>
                <a:ext cx="2102727" cy="923330"/>
              </a:xfrm>
              <a:prstGeom prst="rect">
                <a:avLst/>
              </a:prstGeom>
              <a:blipFill>
                <a:blip r:embed="rId4"/>
                <a:stretch>
                  <a:fillRect l="-2410" t="-1351" r="-36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3" name="Group 32">
            <a:extLst>
              <a:ext uri="{FF2B5EF4-FFF2-40B4-BE49-F238E27FC236}">
                <a16:creationId xmlns:a16="http://schemas.microsoft.com/office/drawing/2014/main" id="{845686D0-4F4A-BC4A-B4B9-510DA806CA13}"/>
              </a:ext>
            </a:extLst>
          </p:cNvPr>
          <p:cNvGrpSpPr/>
          <p:nvPr/>
        </p:nvGrpSpPr>
        <p:grpSpPr>
          <a:xfrm>
            <a:off x="6456478" y="1947575"/>
            <a:ext cx="1153236" cy="1084997"/>
            <a:chOff x="6456478" y="1580151"/>
            <a:chExt cx="1153236" cy="1084997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D806930C-F466-0543-BB46-DE4FC431A041}"/>
                </a:ext>
              </a:extLst>
            </p:cNvPr>
            <p:cNvSpPr/>
            <p:nvPr/>
          </p:nvSpPr>
          <p:spPr>
            <a:xfrm>
              <a:off x="6456478" y="1580151"/>
              <a:ext cx="696036" cy="627797"/>
            </a:xfrm>
            <a:prstGeom prst="rect">
              <a:avLst/>
            </a:prstGeom>
            <a:solidFill>
              <a:schemeClr val="accent1">
                <a:alpha val="2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BA150485-7AE0-5944-9D7C-F5476C444D5F}"/>
                </a:ext>
              </a:extLst>
            </p:cNvPr>
            <p:cNvSpPr/>
            <p:nvPr/>
          </p:nvSpPr>
          <p:spPr>
            <a:xfrm>
              <a:off x="6608878" y="1732551"/>
              <a:ext cx="696036" cy="627797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94049EF-698D-2641-A6AC-CDE13A05475A}"/>
                </a:ext>
              </a:extLst>
            </p:cNvPr>
            <p:cNvSpPr/>
            <p:nvPr/>
          </p:nvSpPr>
          <p:spPr>
            <a:xfrm>
              <a:off x="6761278" y="1884951"/>
              <a:ext cx="696036" cy="627797"/>
            </a:xfrm>
            <a:prstGeom prst="rect">
              <a:avLst/>
            </a:prstGeom>
            <a:solidFill>
              <a:schemeClr val="accent3">
                <a:alpha val="90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844BF7C0-08BF-204B-A1E8-FE5B0095766D}"/>
                </a:ext>
              </a:extLst>
            </p:cNvPr>
            <p:cNvSpPr/>
            <p:nvPr/>
          </p:nvSpPr>
          <p:spPr>
            <a:xfrm>
              <a:off x="6913678" y="2037351"/>
              <a:ext cx="696036" cy="627797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6A79939E-FFFF-5042-AAB7-3224479EC9A8}"/>
              </a:ext>
            </a:extLst>
          </p:cNvPr>
          <p:cNvSpPr txBox="1"/>
          <p:nvPr/>
        </p:nvSpPr>
        <p:spPr>
          <a:xfrm>
            <a:off x="6401887" y="3149168"/>
            <a:ext cx="16229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Recalibrated feature maps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964693D-9F71-DE46-A665-6FADDC9A2ED9}"/>
              </a:ext>
            </a:extLst>
          </p:cNvPr>
          <p:cNvSpPr txBox="1"/>
          <p:nvPr/>
        </p:nvSpPr>
        <p:spPr>
          <a:xfrm>
            <a:off x="4859406" y="3042214"/>
            <a:ext cx="14605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Elementwise product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74449CFA-C382-6F4F-ACBA-7F37CD2CC48F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5779892" y="2718674"/>
            <a:ext cx="7311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100B679F-D6B8-4940-959B-98BF44A75EC7}"/>
              </a:ext>
            </a:extLst>
          </p:cNvPr>
          <p:cNvSpPr txBox="1"/>
          <p:nvPr/>
        </p:nvSpPr>
        <p:spPr>
          <a:xfrm>
            <a:off x="132061" y="1289448"/>
            <a:ext cx="16036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# feature maps: 4</a:t>
            </a:r>
          </a:p>
        </p:txBody>
      </p:sp>
    </p:spTree>
    <p:extLst>
      <p:ext uri="{BB962C8B-B14F-4D97-AF65-F5344CB8AC3E}">
        <p14:creationId xmlns:p14="http://schemas.microsoft.com/office/powerpoint/2010/main" val="488206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 animBg="1"/>
      <p:bldP spid="13" grpId="0" animBg="1"/>
      <p:bldP spid="26" grpId="0"/>
      <p:bldP spid="31" grpId="0"/>
      <p:bldP spid="34" grpId="0"/>
      <p:bldP spid="35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8FB2EE-0B49-3541-AF2B-A5851E5EC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 block architecture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C7A686-E479-4447-ABEA-3EDAEA512FA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6926246" cy="4525963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en-US" dirty="0"/>
                  <a:t>Global avg pool: mean for each feature map</a:t>
                </a:r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 feature maps, get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 avg pools</a:t>
                </a:r>
              </a:p>
              <a:p>
                <a:pPr lvl="2"/>
                <a:r>
                  <a:rPr lang="en-US" dirty="0"/>
                  <a:t>E.g., 50 maps, avg pools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50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/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 the mean value of feature map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dirty="0"/>
              </a:p>
              <a:p>
                <a:r>
                  <a:rPr lang="en-US" dirty="0"/>
                  <a:t>Consider SE block as an autoencoder</a:t>
                </a:r>
              </a:p>
              <a:p>
                <a:pPr lvl="1"/>
                <a:r>
                  <a:rPr lang="en-US" dirty="0"/>
                  <a:t>Learn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such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Relu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endParaRPr lang="en-US" dirty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1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endParaRPr lang="en-US" dirty="0"/>
              </a:p>
              <a:p>
                <a:pPr lvl="3"/>
                <a:r>
                  <a:rPr lang="en-US" dirty="0"/>
                  <a:t>E.g.,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16×50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1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50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16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 small vector,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𝒎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Relu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</m:d>
                  </m:oMath>
                </a14:m>
                <a:r>
                  <a:rPr lang="en-US" dirty="0"/>
                  <a:t>, is a compact representation of global avg pool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So relationship among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s are captured by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𝒎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The output of SE block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Relu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</m:d>
                      </m:e>
                    </m:d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C7A686-E479-4447-ABEA-3EDAEA512FA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6926246" cy="4525963"/>
              </a:xfrm>
              <a:blipFill>
                <a:blip r:embed="rId2"/>
                <a:stretch>
                  <a:fillRect l="-1648" t="-3081" r="-1832" b="-1961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4456D1-7412-DF40-B31C-C146F9B42C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13B59-6E60-4B88-BE39-34DD2E63E1C4}" type="datetime1">
              <a:rPr lang="en-US" altLang="zh-TW" smtClean="0"/>
              <a:pPr/>
              <a:t>12/21/21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149A5C-F15E-4746-AE80-ACC6C7F77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66</a:t>
            </a:fld>
            <a:endParaRPr lang="en-US"/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771C67D1-EDC9-084B-8CA1-DD3F9BED36C5}"/>
              </a:ext>
            </a:extLst>
          </p:cNvPr>
          <p:cNvCxnSpPr/>
          <p:nvPr/>
        </p:nvCxnSpPr>
        <p:spPr>
          <a:xfrm flipV="1">
            <a:off x="8165916" y="1462047"/>
            <a:ext cx="0" cy="29087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8A904F69-6CF7-634C-AE3B-7B6E2141FDCC}"/>
              </a:ext>
            </a:extLst>
          </p:cNvPr>
          <p:cNvSpPr/>
          <p:nvPr/>
        </p:nvSpPr>
        <p:spPr>
          <a:xfrm>
            <a:off x="7415289" y="3548357"/>
            <a:ext cx="1501254" cy="5049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Global avg pool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3D3BBF8-5B27-9A40-87C6-441AD74189AD}"/>
              </a:ext>
            </a:extLst>
          </p:cNvPr>
          <p:cNvSpPr/>
          <p:nvPr/>
        </p:nvSpPr>
        <p:spPr>
          <a:xfrm>
            <a:off x="7415289" y="1884429"/>
            <a:ext cx="1501254" cy="50496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Dense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EA33906-6CBF-BD45-9011-6018E16FC1B2}"/>
              </a:ext>
            </a:extLst>
          </p:cNvPr>
          <p:cNvSpPr/>
          <p:nvPr/>
        </p:nvSpPr>
        <p:spPr>
          <a:xfrm>
            <a:off x="7774680" y="2811778"/>
            <a:ext cx="782472" cy="337796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Dense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208A06E-48CE-7748-B672-C98AE77F7679}"/>
              </a:ext>
            </a:extLst>
          </p:cNvPr>
          <p:cNvGrpSpPr/>
          <p:nvPr/>
        </p:nvGrpSpPr>
        <p:grpSpPr>
          <a:xfrm>
            <a:off x="7513098" y="4423602"/>
            <a:ext cx="1153236" cy="1084997"/>
            <a:chOff x="457200" y="1600200"/>
            <a:chExt cx="1153236" cy="1084997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91D0F8CF-AD02-4A4E-A0FB-2753B7E4AE09}"/>
                </a:ext>
              </a:extLst>
            </p:cNvPr>
            <p:cNvSpPr/>
            <p:nvPr/>
          </p:nvSpPr>
          <p:spPr>
            <a:xfrm>
              <a:off x="457200" y="1600200"/>
              <a:ext cx="696036" cy="627797"/>
            </a:xfrm>
            <a:prstGeom prst="rect">
              <a:avLst/>
            </a:prstGeom>
            <a:solidFill>
              <a:schemeClr val="accent1">
                <a:alpha val="2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0E27AA6C-99BF-0D40-A45B-88D8460AB401}"/>
                </a:ext>
              </a:extLst>
            </p:cNvPr>
            <p:cNvSpPr/>
            <p:nvPr/>
          </p:nvSpPr>
          <p:spPr>
            <a:xfrm>
              <a:off x="609600" y="1752600"/>
              <a:ext cx="696036" cy="627797"/>
            </a:xfrm>
            <a:prstGeom prst="rect">
              <a:avLst/>
            </a:prstGeom>
            <a:solidFill>
              <a:schemeClr val="accent2">
                <a:alpha val="20000"/>
              </a:schemeClr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5B35B05A-95E8-7A44-ACDB-626B2A2D3201}"/>
                </a:ext>
              </a:extLst>
            </p:cNvPr>
            <p:cNvSpPr/>
            <p:nvPr/>
          </p:nvSpPr>
          <p:spPr>
            <a:xfrm>
              <a:off x="762000" y="1905000"/>
              <a:ext cx="696036" cy="627797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D4F088D8-FE05-8E41-9751-B10C166CD5FD}"/>
                </a:ext>
              </a:extLst>
            </p:cNvPr>
            <p:cNvSpPr/>
            <p:nvPr/>
          </p:nvSpPr>
          <p:spPr>
            <a:xfrm>
              <a:off x="914400" y="2057400"/>
              <a:ext cx="696036" cy="627797"/>
            </a:xfrm>
            <a:prstGeom prst="rect">
              <a:avLst/>
            </a:prstGeom>
            <a:solidFill>
              <a:schemeClr val="accent4">
                <a:alpha val="20000"/>
              </a:schemeClr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93167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CAA0B-2890-7748-B7C5-CE050D325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SE works?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265EB5-94C4-CD4B-A788-E1F78B4274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Assume 3 feature maps capture the patterns of “eyes”, “noses”, and “mouths”, respectively</a:t>
            </a:r>
          </a:p>
          <a:p>
            <a:r>
              <a:rPr lang="en-US" dirty="0"/>
              <a:t>An SE block may learn they usually appear together in pictures</a:t>
            </a:r>
          </a:p>
          <a:p>
            <a:r>
              <a:rPr lang="en-US" dirty="0"/>
              <a:t>If SE sees strong signal for eyes and nose feature maps, SE may boost the strength of the mouth map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574180-1801-F440-B5CD-5C2A308890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13B59-6E60-4B88-BE39-34DD2E63E1C4}" type="datetime1">
              <a:rPr lang="en-US" altLang="zh-TW" smtClean="0"/>
              <a:pPr/>
              <a:t>12/21/21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7FFBF5-0407-B046-B12E-55DD596AD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778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AlphaGo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13B59-6E60-4B88-BE39-34DD2E63E1C4}" type="datetime1">
              <a:rPr lang="en-US" altLang="zh-TW" smtClean="0"/>
              <a:pPr/>
              <a:t>12/21/21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68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4627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898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AlphaGo and CNN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AlphaGo is partially based on a deep CNN</a:t>
                </a:r>
              </a:p>
              <a:p>
                <a:pPr lvl="1"/>
                <a:r>
                  <a:rPr lang="en-US" dirty="0"/>
                  <a:t>Input: raw board position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Output:</a:t>
                </a:r>
              </a:p>
              <a:p>
                <a:pPr marL="1371600" lvl="2" indent="-457200">
                  <a:buFont typeface="+mj-lt"/>
                  <a:buAutoNum type="arabicPeriod"/>
                </a:pPr>
                <a:r>
                  <a:rPr lang="en-US" dirty="0"/>
                  <a:t>the probability distribution over moves</a:t>
                </a:r>
              </a:p>
              <a:p>
                <a:pPr marL="1371600" lvl="2" indent="-457200">
                  <a:buFont typeface="+mj-lt"/>
                  <a:buAutoNum type="arabicPeriod"/>
                </a:pPr>
                <a:r>
                  <a:rPr lang="en-US" dirty="0"/>
                  <a:t>the probability of the current player winning in position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𝑠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Model: deep CNN</a:t>
                </a:r>
              </a:p>
              <a:p>
                <a:r>
                  <a:rPr lang="en-US" dirty="0"/>
                  <a:t>Go is viewed as a 19x19 image</a:t>
                </a:r>
              </a:p>
              <a:p>
                <a:pPr lvl="1"/>
                <a:r>
                  <a:rPr lang="en-US" dirty="0"/>
                  <a:t>Many conv layers</a:t>
                </a:r>
              </a:p>
              <a:p>
                <a:pPr lvl="1"/>
                <a:r>
                  <a:rPr lang="en-US" dirty="0"/>
                  <a:t>Seems no pooling layer</a:t>
                </a:r>
              </a:p>
              <a:p>
                <a:r>
                  <a:rPr lang="en-US" dirty="0"/>
                  <a:t>AlphaGo employed many other strategies in addition to CNN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481" t="-3504" b="-1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13B59-6E60-4B88-BE39-34DD2E63E1C4}" type="datetime1">
              <a:rPr lang="en-US" altLang="zh-TW" smtClean="0"/>
              <a:pPr/>
              <a:t>12/21/21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062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Examples of human designed convolution kernels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13B59-6E60-4B88-BE39-34DD2E63E1C4}" type="datetime1">
              <a:rPr lang="en-US" altLang="zh-TW" smtClean="0"/>
              <a:pPr/>
              <a:t>12/21/21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496" y="1600200"/>
            <a:ext cx="7263008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983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8A4F58-E89D-EC44-9832-C76E74CED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 on sound wave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A57E04B-DEFE-154C-B5D2-FEC17E43BD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26863" y="1417638"/>
            <a:ext cx="4890274" cy="3845257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5E228D-3700-5844-9F6F-8DBE02AFAB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13B59-6E60-4B88-BE39-34DD2E63E1C4}" type="datetime1">
              <a:rPr lang="en-US" altLang="zh-TW" smtClean="0"/>
              <a:pPr/>
              <a:t>12/21/21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7CA1BB-E866-4E45-8F55-96114611F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70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5CA327-4970-CD4C-A061-CD04286A9BD7}"/>
              </a:ext>
            </a:extLst>
          </p:cNvPr>
          <p:cNvSpPr txBox="1"/>
          <p:nvPr/>
        </p:nvSpPr>
        <p:spPr>
          <a:xfrm>
            <a:off x="1357952" y="5451788"/>
            <a:ext cx="64280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Sound wave in time domain can be transformed into “spectrogram”</a:t>
            </a:r>
          </a:p>
        </p:txBody>
      </p:sp>
    </p:spTree>
    <p:extLst>
      <p:ext uri="{BB962C8B-B14F-4D97-AF65-F5344CB8AC3E}">
        <p14:creationId xmlns:p14="http://schemas.microsoft.com/office/powerpoint/2010/main" val="1541017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DCDEB8-ABA2-344D-832D-043836AB60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 on sound wave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028BD2-ED6E-684C-9490-BC119FDC98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Apply variants of (Deep-)CNN on the spectrogram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19BEC-9B94-274C-B753-3A1D0304BF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13B59-6E60-4B88-BE39-34DD2E63E1C4}" type="datetime1">
              <a:rPr lang="en-US" altLang="zh-TW" smtClean="0"/>
              <a:pPr/>
              <a:t>12/21/21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C7BD6C-44AF-4645-BF7E-DC5306A1CA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644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ACCD27-7C99-7E41-BC51-B7347F2D6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 on traffic flow prediction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98CA7D-C0C4-AB40-A80F-63E41AD446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Traffic flow on the highway can be considered as a “1D” image</a:t>
            </a:r>
          </a:p>
          <a:p>
            <a:pPr lvl="1"/>
            <a:r>
              <a:rPr lang="en-US" dirty="0"/>
              <a:t># cars within a area is considered as “pixel” values</a:t>
            </a:r>
          </a:p>
          <a:p>
            <a:r>
              <a:rPr lang="en-US" dirty="0"/>
              <a:t>Apply variants of (Deep-)CNN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BF594B-4361-6C4B-AC37-6326016F31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13B59-6E60-4B88-BE39-34DD2E63E1C4}" type="datetime1">
              <a:rPr lang="en-US" altLang="zh-TW" smtClean="0"/>
              <a:pPr/>
              <a:t>12/21/21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17DB52-DE78-934E-A25C-95DD4578F4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284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Critics on CNN (by G. Hinton)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836277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The orientational information is missing</a:t>
            </a:r>
          </a:p>
          <a:p>
            <a:r>
              <a:rPr lang="en-US" dirty="0"/>
              <a:t>The relative spatial relationship between components is missing</a:t>
            </a:r>
          </a:p>
          <a:p>
            <a:r>
              <a:rPr lang="en-US" dirty="0"/>
              <a:t>Why? </a:t>
            </a:r>
            <a:r>
              <a:rPr lang="en-US" dirty="0">
                <a:sym typeface="Wingdings"/>
              </a:rPr>
              <a:t> Higher-level features are the weighted sum of the lower-level features</a:t>
            </a:r>
            <a:endParaRPr lang="en-US" dirty="0"/>
          </a:p>
          <a:p>
            <a:r>
              <a:rPr lang="en-US" dirty="0"/>
              <a:t>Hinton proposed Capsule Network (</a:t>
            </a:r>
            <a:r>
              <a:rPr lang="en-US" dirty="0" err="1"/>
              <a:t>CapsNet</a:t>
            </a:r>
            <a:r>
              <a:rPr lang="en-US" dirty="0"/>
              <a:t>) to discuss some of these issues (in Nov. 2017)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13B59-6E60-4B88-BE39-34DD2E63E1C4}" type="datetime1">
              <a:rPr lang="en-US" altLang="zh-TW" smtClean="0"/>
              <a:pPr/>
              <a:t>12/21/21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73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5419" y="4341469"/>
            <a:ext cx="4378036" cy="238000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68035" y="4619039"/>
            <a:ext cx="338051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Sabour</a:t>
            </a:r>
            <a:r>
              <a:rPr lang="en-US" dirty="0"/>
              <a:t>, Sara, Nicholas </a:t>
            </a:r>
            <a:r>
              <a:rPr lang="en-US" dirty="0" err="1"/>
              <a:t>Frosst</a:t>
            </a:r>
            <a:r>
              <a:rPr lang="en-US" dirty="0"/>
              <a:t>, and Geoffrey E. Hinton. "Dynamic routing between capsules." Advances in Neural Information Processing Systems. 2017.</a:t>
            </a:r>
          </a:p>
        </p:txBody>
      </p:sp>
    </p:spTree>
    <p:extLst>
      <p:ext uri="{BB962C8B-B14F-4D97-AF65-F5344CB8AC3E}">
        <p14:creationId xmlns:p14="http://schemas.microsoft.com/office/powerpoint/2010/main" val="1162551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(Deep-)CNN is a special type of feedforward neural network</a:t>
            </a:r>
          </a:p>
          <a:p>
            <a:r>
              <a:rPr lang="en-US" dirty="0"/>
              <a:t>Variations of (Deep-)CNN perform extremely well on various computer vision tasks</a:t>
            </a:r>
          </a:p>
          <a:p>
            <a:pPr lvl="1"/>
            <a:r>
              <a:rPr lang="en-US" dirty="0"/>
              <a:t>Trend: deeper, but fewer parameters</a:t>
            </a:r>
          </a:p>
          <a:p>
            <a:r>
              <a:rPr lang="en-US" dirty="0"/>
              <a:t>Training extra-deep network is difficult</a:t>
            </a:r>
          </a:p>
          <a:p>
            <a:pPr lvl="1"/>
            <a:r>
              <a:rPr lang="en-US" dirty="0"/>
              <a:t>Mainly due to optimization strategy</a:t>
            </a:r>
          </a:p>
          <a:p>
            <a:pPr lvl="1"/>
            <a:r>
              <a:rPr lang="en-US" dirty="0"/>
              <a:t>Faster and more stable training</a:t>
            </a:r>
          </a:p>
          <a:p>
            <a:pPr lvl="2"/>
            <a:r>
              <a:rPr lang="en-US" dirty="0"/>
              <a:t>Improving gradient flow</a:t>
            </a:r>
          </a:p>
          <a:p>
            <a:pPr lvl="2"/>
            <a:r>
              <a:rPr lang="en-US" dirty="0"/>
              <a:t>Improving network structure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13B59-6E60-4B88-BE39-34DD2E63E1C4}" type="datetime1">
              <a:rPr lang="en-US" altLang="zh-TW" smtClean="0"/>
              <a:pPr/>
              <a:t>12/21/21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763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neural network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Design simple convolution kernels is probably possible</a:t>
            </a:r>
          </a:p>
          <a:p>
            <a:pPr lvl="1"/>
            <a:r>
              <a:rPr lang="en-US" dirty="0"/>
              <a:t>E.g., sharpen, smoothing (blur), etc.</a:t>
            </a:r>
          </a:p>
          <a:p>
            <a:r>
              <a:rPr lang="en-US" dirty="0"/>
              <a:t>Design complex convolution kernels is difficult</a:t>
            </a:r>
          </a:p>
          <a:p>
            <a:pPr lvl="1"/>
            <a:r>
              <a:rPr lang="en-US" dirty="0"/>
              <a:t>How to design a kernel to identify the motorcycles?</a:t>
            </a:r>
          </a:p>
          <a:p>
            <a:r>
              <a:rPr lang="en-US" dirty="0"/>
              <a:t>Convolutional neural network</a:t>
            </a:r>
          </a:p>
          <a:p>
            <a:pPr lvl="1"/>
            <a:r>
              <a:rPr lang="en-US" dirty="0"/>
              <a:t>Learning to find the convolution kernels to identify objects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13B59-6E60-4B88-BE39-34DD2E63E1C4}" type="datetime1">
              <a:rPr lang="en-US" altLang="zh-TW" smtClean="0"/>
              <a:pPr/>
              <a:t>12/21/21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482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13B59-6E60-4B88-BE39-34DD2E63E1C4}" type="datetime1">
              <a:rPr lang="en-US" altLang="zh-TW" smtClean="0"/>
              <a:pPr/>
              <a:t>12/21/21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0900"/>
            <a:ext cx="9144000" cy="51435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9491BDC-BFD0-3F42-96AA-767CDDBB91DC}"/>
              </a:ext>
            </a:extLst>
          </p:cNvPr>
          <p:cNvSpPr txBox="1"/>
          <p:nvPr/>
        </p:nvSpPr>
        <p:spPr>
          <a:xfrm>
            <a:off x="4834760" y="1135117"/>
            <a:ext cx="4078014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TW" sz="2000" dirty="0">
                <a:solidFill>
                  <a:srgbClr val="0432FF"/>
                </a:solidFill>
              </a:rPr>
              <a:t>Filters (almost) always extend the full depth of the input volume</a:t>
            </a:r>
          </a:p>
        </p:txBody>
      </p:sp>
    </p:spTree>
    <p:extLst>
      <p:ext uri="{BB962C8B-B14F-4D97-AF65-F5344CB8AC3E}">
        <p14:creationId xmlns:p14="http://schemas.microsoft.com/office/powerpoint/2010/main" val="1832127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theme/theme1.xml><?xml version="1.0" encoding="utf-8"?>
<a:theme xmlns:a="http://schemas.openxmlformats.org/drawingml/2006/main" name="hhche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hchen" id="{E0A7DF02-4D39-2946-B7CB-5A469652C589}" vid="{6108E100-B66E-A742-82ED-9464F429D9F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429</TotalTime>
  <Words>3018</Words>
  <Application>Microsoft Macintosh PowerPoint</Application>
  <PresentationFormat>On-screen Show (4:3)</PresentationFormat>
  <Paragraphs>723</Paragraphs>
  <Slides>74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74</vt:i4>
      </vt:variant>
    </vt:vector>
  </HeadingPairs>
  <TitlesOfParts>
    <vt:vector size="78" baseType="lpstr">
      <vt:lpstr>Arial</vt:lpstr>
      <vt:lpstr>Calibri</vt:lpstr>
      <vt:lpstr>Cambria Math</vt:lpstr>
      <vt:lpstr>hhchen</vt:lpstr>
      <vt:lpstr>Convolutional neural network</vt:lpstr>
      <vt:lpstr>Convolutional Neural Network (CNN)</vt:lpstr>
      <vt:lpstr>PowerPoint Presentation</vt:lpstr>
      <vt:lpstr>Naïve version: use fully connected feedforward neural network for object recognition</vt:lpstr>
      <vt:lpstr>Possible problem</vt:lpstr>
      <vt:lpstr>Convolution kernel</vt:lpstr>
      <vt:lpstr>Examples of human designed convolution kernels</vt:lpstr>
      <vt:lpstr>Convolutional neural network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“Valid” vs “same” padding</vt:lpstr>
      <vt:lpstr>Quiz</vt:lpstr>
      <vt:lpstr>Quiz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to learn the parameters?</vt:lpstr>
      <vt:lpstr>How to learn the parameters -- convolution</vt:lpstr>
      <vt:lpstr>How to learn the parameters -- pooling</vt:lpstr>
      <vt:lpstr>How to learn the parameters – fully connected</vt:lpstr>
      <vt:lpstr>LeNet-5 – the “classic CNN”</vt:lpstr>
      <vt:lpstr>LeNet-5: C1 (convolution)</vt:lpstr>
      <vt:lpstr>Why # parameters and # connections are different</vt:lpstr>
      <vt:lpstr>LeNet-5: S2 (subsampling)</vt:lpstr>
      <vt:lpstr>LeNet-5: C3</vt:lpstr>
      <vt:lpstr>LeNet-5: S4</vt:lpstr>
      <vt:lpstr>LeNet-5: C5</vt:lpstr>
      <vt:lpstr>LeNet-5: F6 (fully connected)</vt:lpstr>
      <vt:lpstr>LeNet-5: output layer</vt:lpstr>
      <vt:lpstr>Summary of CNN</vt:lpstr>
      <vt:lpstr>ImageNet</vt:lpstr>
      <vt:lpstr>ILSVRC</vt:lpstr>
      <vt:lpstr>Top-5 error rate</vt:lpstr>
      <vt:lpstr>Case study: AlexNet</vt:lpstr>
      <vt:lpstr>AlexNet architecture (1/2)</vt:lpstr>
      <vt:lpstr>AlexNet architecture (2/2)</vt:lpstr>
      <vt:lpstr>ReLU vs tanh (reported in AlexNet paper)</vt:lpstr>
      <vt:lpstr>Case study: ZFNet</vt:lpstr>
      <vt:lpstr>ZFNet architecture</vt:lpstr>
      <vt:lpstr>Case study: GoogLeNet</vt:lpstr>
      <vt:lpstr>Inception module</vt:lpstr>
      <vt:lpstr>Full GoogLeNet</vt:lpstr>
      <vt:lpstr>Parameters of each layer</vt:lpstr>
      <vt:lpstr>Auxiliary classifier for training</vt:lpstr>
      <vt:lpstr>Case study: VGGNet (Visual Geometry Group)</vt:lpstr>
      <vt:lpstr>Case study: ResNet (Residual Network)</vt:lpstr>
      <vt:lpstr>PowerPoint Presentation</vt:lpstr>
      <vt:lpstr>PowerPoint Presentation</vt:lpstr>
      <vt:lpstr>PowerPoint Presentation</vt:lpstr>
      <vt:lpstr>PowerPoint Presentation</vt:lpstr>
      <vt:lpstr>Why skip connection works?</vt:lpstr>
      <vt:lpstr>Case study: Xception</vt:lpstr>
      <vt:lpstr>Depthwise separable convolution layer</vt:lpstr>
      <vt:lpstr>Case study: SENet (Squeeze-and Excitation Network)</vt:lpstr>
      <vt:lpstr>Integrate SE block into existing network architecture</vt:lpstr>
      <vt:lpstr>SE block architecture</vt:lpstr>
      <vt:lpstr>Why SE works?</vt:lpstr>
      <vt:lpstr>AlphaGo</vt:lpstr>
      <vt:lpstr>AlphaGo and CNN</vt:lpstr>
      <vt:lpstr>CNN on sound wave</vt:lpstr>
      <vt:lpstr>CNN on sound wave</vt:lpstr>
      <vt:lpstr>CNN on traffic flow prediction</vt:lpstr>
      <vt:lpstr>Critics on CNN (by G. Hinton)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Optimization methods for gradient descent</dc:title>
  <dc:creator>Microsoft Office User</dc:creator>
  <cp:lastModifiedBy>Hung-Hsuan</cp:lastModifiedBy>
  <cp:revision>333</cp:revision>
  <dcterms:created xsi:type="dcterms:W3CDTF">2017-07-18T04:01:26Z</dcterms:created>
  <dcterms:modified xsi:type="dcterms:W3CDTF">2021-12-21T03:19:27Z</dcterms:modified>
</cp:coreProperties>
</file>